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13"/>
  </p:notesMasterIdLst>
  <p:handoutMasterIdLst>
    <p:handoutMasterId r:id="rId14"/>
  </p:handoutMasterIdLst>
  <p:sldIdLst>
    <p:sldId id="326" r:id="rId5"/>
    <p:sldId id="309" r:id="rId6"/>
    <p:sldId id="295" r:id="rId7"/>
    <p:sldId id="314" r:id="rId8"/>
    <p:sldId id="302" r:id="rId9"/>
    <p:sldId id="324" r:id="rId10"/>
    <p:sldId id="335" r:id="rId11"/>
    <p:sldId id="277" r:id="rId12"/>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174202-076D-4FCC-BB1F-880F8A848A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5FAD0C0A-72EF-4EA2-8D6C-4938445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C6063AB-68DD-4467-B9F3-CFD39EF31317}" type="datetime1">
              <a:rPr lang="en-GB" smtClean="0"/>
              <a:t>14/06/2023</a:t>
            </a:fld>
            <a:endParaRPr lang="en-GB"/>
          </a:p>
        </p:txBody>
      </p:sp>
      <p:sp>
        <p:nvSpPr>
          <p:cNvPr id="4" name="Footer Placeholder 3">
            <a:extLst>
              <a:ext uri="{FF2B5EF4-FFF2-40B4-BE49-F238E27FC236}">
                <a16:creationId xmlns:a16="http://schemas.microsoft.com/office/drawing/2014/main" id="{58AB2131-4249-4045-A9F7-9BE0F73F06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72180F18-DB0C-473D-93EA-5E50BE9DE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5F20474-88D6-46C9-AFA3-1C3CCC241887}" type="slidenum">
              <a:rPr lang="en-GB" smtClean="0"/>
              <a:t>‹N›</a:t>
            </a:fld>
            <a:endParaRPr lang="en-GB"/>
          </a:p>
        </p:txBody>
      </p:sp>
    </p:spTree>
    <p:extLst>
      <p:ext uri="{BB962C8B-B14F-4D97-AF65-F5344CB8AC3E}">
        <p14:creationId xmlns:p14="http://schemas.microsoft.com/office/powerpoint/2010/main" val="482191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7B0F02-3072-4C07-8D39-FB97D9D5FCA2}" type="datetime1">
              <a:rPr lang="en-GB" noProof="0" smtClean="0"/>
              <a:t>14/06/2023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en-GB" noProof="0" smtClean="0"/>
              <a:t>‹N›</a:t>
            </a:fld>
            <a:endParaRPr lang="en-GB"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1</a:t>
            </a:fld>
            <a:endParaRPr lang="en-GB"/>
          </a:p>
        </p:txBody>
      </p:sp>
    </p:spTree>
    <p:extLst>
      <p:ext uri="{BB962C8B-B14F-4D97-AF65-F5344CB8AC3E}">
        <p14:creationId xmlns:p14="http://schemas.microsoft.com/office/powerpoint/2010/main" val="381505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2</a:t>
            </a:fld>
            <a:endParaRPr lang="en-GB"/>
          </a:p>
        </p:txBody>
      </p:sp>
    </p:spTree>
    <p:extLst>
      <p:ext uri="{BB962C8B-B14F-4D97-AF65-F5344CB8AC3E}">
        <p14:creationId xmlns:p14="http://schemas.microsoft.com/office/powerpoint/2010/main" val="1207715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3</a:t>
            </a:fld>
            <a:endParaRPr lang="en-GB"/>
          </a:p>
        </p:txBody>
      </p:sp>
    </p:spTree>
    <p:extLst>
      <p:ext uri="{BB962C8B-B14F-4D97-AF65-F5344CB8AC3E}">
        <p14:creationId xmlns:p14="http://schemas.microsoft.com/office/powerpoint/2010/main" val="292929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4</a:t>
            </a:fld>
            <a:endParaRPr lang="en-GB"/>
          </a:p>
        </p:txBody>
      </p:sp>
    </p:spTree>
    <p:extLst>
      <p:ext uri="{BB962C8B-B14F-4D97-AF65-F5344CB8AC3E}">
        <p14:creationId xmlns:p14="http://schemas.microsoft.com/office/powerpoint/2010/main" val="172220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5</a:t>
            </a:fld>
            <a:endParaRPr lang="en-GB"/>
          </a:p>
        </p:txBody>
      </p:sp>
    </p:spTree>
    <p:extLst>
      <p:ext uri="{BB962C8B-B14F-4D97-AF65-F5344CB8AC3E}">
        <p14:creationId xmlns:p14="http://schemas.microsoft.com/office/powerpoint/2010/main" val="5574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6</a:t>
            </a:fld>
            <a:endParaRPr lang="en-GB"/>
          </a:p>
        </p:txBody>
      </p:sp>
    </p:spTree>
    <p:extLst>
      <p:ext uri="{BB962C8B-B14F-4D97-AF65-F5344CB8AC3E}">
        <p14:creationId xmlns:p14="http://schemas.microsoft.com/office/powerpoint/2010/main" val="124559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7</a:t>
            </a:fld>
            <a:endParaRPr lang="en-GB"/>
          </a:p>
        </p:txBody>
      </p:sp>
    </p:spTree>
    <p:extLst>
      <p:ext uri="{BB962C8B-B14F-4D97-AF65-F5344CB8AC3E}">
        <p14:creationId xmlns:p14="http://schemas.microsoft.com/office/powerpoint/2010/main" val="45732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68B68C18-1BF1-F447-95ED-60EAAE35426E}" type="slidenum">
              <a:rPr lang="en-GB" smtClean="0"/>
              <a:t>8</a:t>
            </a:fld>
            <a:endParaRPr lang="en-GB"/>
          </a:p>
        </p:txBody>
      </p:sp>
    </p:spTree>
    <p:extLst>
      <p:ext uri="{BB962C8B-B14F-4D97-AF65-F5344CB8AC3E}">
        <p14:creationId xmlns:p14="http://schemas.microsoft.com/office/powerpoint/2010/main" val="168258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en-GB"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DAB8D192-CAF1-4A2C-85C9-1EDA35A31CD8}"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114259A3-C037-4D15-8CC5-E62C0AAC3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7"/>
            <a:ext cx="3833906" cy="5274923"/>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3591F197-EE82-41CF-B217-E65F4EC035C7}"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p:cNvSpPr>
            <a:spLocks noGrp="1"/>
          </p:cNvSpPr>
          <p:nvPr>
            <p:ph sz="half" idx="1" hasCustomPrompt="1"/>
          </p:nvPr>
        </p:nvSpPr>
        <p:spPr>
          <a:xfrm>
            <a:off x="5181600" y="540628"/>
            <a:ext cx="6248400" cy="248894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81600" y="3712467"/>
            <a:ext cx="6248400" cy="248222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5529CDE9-2DFB-42D0-9AF7-220768F44449}" type="datetime1">
              <a:rPr lang="en-GB" noProof="0" smtClean="0"/>
              <a:t>14/06/2023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rtlCol="0"/>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81600" y="1526671"/>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81600" y="4669432"/>
            <a:ext cx="6245352" cy="175564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95259DA5-60B7-4DC7-997E-4ADDE1E2373F}" type="datetime1">
              <a:rPr lang="en-GB" noProof="0" smtClean="0"/>
              <a:t>14/06/2023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a:p>
        </p:txBody>
      </p:sp>
      <p:sp>
        <p:nvSpPr>
          <p:cNvPr id="3" name="Date Placeholder 2"/>
          <p:cNvSpPr>
            <a:spLocks noGrp="1"/>
          </p:cNvSpPr>
          <p:nvPr>
            <p:ph type="dt" sz="half" idx="10"/>
          </p:nvPr>
        </p:nvSpPr>
        <p:spPr/>
        <p:txBody>
          <a:bodyPr rtlCol="0"/>
          <a:lstStyle/>
          <a:p>
            <a:pPr rtl="0"/>
            <a:fld id="{7B74DD31-347E-4B54-B7FB-ECCF31FD43E0}" type="datetime1">
              <a:rPr lang="en-GB" noProof="0" smtClean="0"/>
              <a:t>14/06/2023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D69DEBE6-9705-4629-B2E2-B813F3EFD0D0}" type="datetime1">
              <a:rPr lang="en-GB" noProof="0" smtClean="0"/>
              <a:t>14/06/2023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sp>
        <p:nvSpPr>
          <p:cNvPr id="3" name="Content Placeholder 2"/>
          <p:cNvSpPr>
            <a:spLocks noGrp="1"/>
          </p:cNvSpPr>
          <p:nvPr>
            <p:ph idx="1" hasCustomPrompt="1"/>
          </p:nvPr>
        </p:nvSpPr>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E076178D-3F32-40F0-BDF4-CDEBDAACF6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p>
            <a:pPr rtl="0"/>
            <a:fld id="{77402A71-B2DA-4640-AFBC-A08F749C812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p>
            <a:pPr rtl="0"/>
            <a:r>
              <a:rPr lang="en-US" noProof="0"/>
              <a:t>Click to edit Master title style</a:t>
            </a:r>
            <a:endParaRPr lang="en-GB" noProof="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4" name="Date Placeholder 3"/>
          <p:cNvSpPr>
            <a:spLocks noGrp="1"/>
          </p:cNvSpPr>
          <p:nvPr>
            <p:ph type="dt" sz="half" idx="10"/>
          </p:nvPr>
        </p:nvSpPr>
        <p:spPr/>
        <p:txBody>
          <a:bodyPr rtlCol="0"/>
          <a:lstStyle/>
          <a:p>
            <a:pPr rtl="0"/>
            <a:fld id="{03735262-5D60-41D9-A9B6-FF5E468F41DF}"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en-GB"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en-GB"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en-GB"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ED3A9150-039F-4FB9-B8A2-F8F4040C0201}"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762000" y="559678"/>
            <a:ext cx="3833906" cy="2221622"/>
          </a:xfrm>
        </p:spPr>
        <p:txBody>
          <a:bodyPr rtlCol="0" anchor="b"/>
          <a:lstStyle>
            <a:lvl1pPr>
              <a:defRPr>
                <a:solidFill>
                  <a:schemeClr val="bg1"/>
                </a:solidFill>
              </a:defRPr>
            </a:lvl1pPr>
          </a:lstStyle>
          <a:p>
            <a:pPr rtl="0"/>
            <a:r>
              <a:rPr lang="en-US" noProof="0"/>
              <a:t>Click to edit Master title style</a:t>
            </a:r>
            <a:endParaRPr lang="en-GB" noProof="0"/>
          </a:p>
        </p:txBody>
      </p:sp>
      <p:sp>
        <p:nvSpPr>
          <p:cNvPr id="4" name="Date Placeholder 3"/>
          <p:cNvSpPr>
            <a:spLocks noGrp="1"/>
          </p:cNvSpPr>
          <p:nvPr>
            <p:ph type="dt" sz="half" idx="10"/>
          </p:nvPr>
        </p:nvSpPr>
        <p:spPr/>
        <p:txBody>
          <a:bodyPr rtlCol="0"/>
          <a:lstStyle>
            <a:lvl1pPr>
              <a:defRPr>
                <a:solidFill>
                  <a:schemeClr val="bg1"/>
                </a:solidFill>
              </a:defRPr>
            </a:lvl1pPr>
          </a:lstStyle>
          <a:p>
            <a:pPr rtl="0"/>
            <a:fld id="{72DDA0E7-BF30-41B3-BA7F-0CB648457625}"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lvl1pPr>
              <a:defRPr>
                <a:solidFill>
                  <a:schemeClr val="bg1"/>
                </a:solidFill>
              </a:defRPr>
            </a:lvl1pPr>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hasCustomPrompt="1"/>
          </p:nvPr>
        </p:nvSpPr>
        <p:spPr>
          <a:xfrm>
            <a:off x="762000" y="2831932"/>
            <a:ext cx="3833906" cy="1562638"/>
          </a:xfrm>
        </p:spPr>
        <p:txBody>
          <a:bodyPr rtlCol="0" anchor="b"/>
          <a:lstStyle>
            <a:lvl1pPr>
              <a:defRPr/>
            </a:lvl1pPr>
          </a:lstStyle>
          <a:p>
            <a:pPr rtl="0"/>
            <a:r>
              <a:rPr lang="en-GB" noProof="0"/>
              <a:t>Click to edit your title</a:t>
            </a:r>
          </a:p>
        </p:txBody>
      </p:sp>
      <p:sp>
        <p:nvSpPr>
          <p:cNvPr id="4" name="Date Placeholder 3"/>
          <p:cNvSpPr>
            <a:spLocks noGrp="1"/>
          </p:cNvSpPr>
          <p:nvPr>
            <p:ph type="dt" sz="half" idx="10"/>
          </p:nvPr>
        </p:nvSpPr>
        <p:spPr/>
        <p:txBody>
          <a:bodyPr rtlCol="0"/>
          <a:lstStyle/>
          <a:p>
            <a:pPr rtl="0"/>
            <a:fld id="{80F5BBF8-60EF-4A58-8AA1-0E5D107F711D}" type="datetime1">
              <a:rPr lang="en-GB" noProof="0" smtClean="0"/>
              <a:t>14/06/2023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13D2E340-0663-474B-992C-9192B5C45E57}" type="slidenum">
              <a:rPr lang="en-GB" noProof="0" smtClean="0"/>
              <a:t>‹N›</a:t>
            </a:fld>
            <a:endParaRPr lang="en-GB"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en-GB"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en-GB"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en-GB"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en-GB"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en-US" noProof="0"/>
              <a:t>Click to edit Master title style</a:t>
            </a:r>
            <a:endParaRPr lang="en-GB" noProof="0"/>
          </a:p>
        </p:txBody>
      </p:sp>
      <p:sp>
        <p:nvSpPr>
          <p:cNvPr id="3" name="Subtitle 2"/>
          <p:cNvSpPr>
            <a:spLocks noGrp="1"/>
          </p:cNvSpPr>
          <p:nvPr>
            <p:ph type="subTitle" idx="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en-US" noProof="0"/>
              <a:t>Click to edit Master title style</a:t>
            </a:r>
            <a:endParaRPr lang="en-GB" noProof="0"/>
          </a:p>
        </p:txBody>
      </p:sp>
      <p:sp>
        <p:nvSpPr>
          <p:cNvPr id="3" name="Text Placehold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fld id="{1C896760-A52A-4B0A-9FCE-F159B68F95D1}" type="datetime1">
              <a:rPr lang="en-GB" noProof="0" smtClean="0"/>
              <a:t>14/06/2023</a:t>
            </a:fld>
            <a:endParaRPr lang="en-GB" noProof="0"/>
          </a:p>
        </p:txBody>
      </p:sp>
      <p:sp>
        <p:nvSpPr>
          <p:cNvPr id="5" name="Footer Placehold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endParaRPr lang="en-GB" noProof="0"/>
          </a:p>
        </p:txBody>
      </p:sp>
      <p:sp>
        <p:nvSpPr>
          <p:cNvPr id="6" name="Slide Number Placehold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en-US" noProof="0"/>
              <a:t>Click to edit Master title style</a:t>
            </a:r>
            <a:endParaRPr lang="en-GB" noProof="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fld id="{F887B716-D79C-4B40-B931-1D91F43C7E50}" type="datetime1">
              <a:rPr lang="en-GB" noProof="0" smtClean="0"/>
              <a:t>14/06/2023</a:t>
            </a:fld>
            <a:endParaRPr lang="en-GB"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endParaRPr lang="en-GB"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en-GB" noProof="0" smtClean="0"/>
              <a:t>‹N›</a:t>
            </a:fld>
            <a:endParaRPr lang="en-GB"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52B545B-E3AE-0989-57BC-9120C91C86B5}"/>
              </a:ext>
            </a:extLst>
          </p:cNvPr>
          <p:cNvSpPr>
            <a:spLocks noGrp="1"/>
          </p:cNvSpPr>
          <p:nvPr>
            <p:ph type="subTitle" idx="1"/>
          </p:nvPr>
        </p:nvSpPr>
        <p:spPr>
          <a:xfrm>
            <a:off x="347170" y="2646264"/>
            <a:ext cx="4987147" cy="930805"/>
          </a:xfrm>
        </p:spPr>
        <p:txBody>
          <a:bodyPr rtlCol="0"/>
          <a:lstStyle/>
          <a:p>
            <a:r>
              <a:rPr lang="en-GB" sz="2800" b="1" i="0" dirty="0">
                <a:latin typeface="Arial" panose="020B0604020202020204" pitchFamily="34" charset="0"/>
                <a:ea typeface="+mj-ea"/>
                <a:cs typeface="Arial" panose="020B0604020202020204" pitchFamily="34" charset="0"/>
              </a:rPr>
              <a:t>Session 2</a:t>
            </a:r>
          </a:p>
          <a:p>
            <a:r>
              <a:rPr lang="en-GB" sz="2800" b="1" i="0" dirty="0">
                <a:latin typeface="Arial" panose="020B0604020202020204" pitchFamily="34" charset="0"/>
                <a:ea typeface="+mj-ea"/>
                <a:cs typeface="Arial" panose="020B0604020202020204" pitchFamily="34" charset="0"/>
              </a:rPr>
              <a:t>AMBITIONS</a:t>
            </a:r>
            <a:endParaRPr lang="en-US" b="1" i="0" dirty="0">
              <a:latin typeface="Arial" panose="020B0604020202020204" pitchFamily="34" charset="0"/>
              <a:ea typeface="+mj-ea"/>
              <a:cs typeface="Arial" panose="020B0604020202020204" pitchFamily="34" charset="0"/>
            </a:endParaRPr>
          </a:p>
        </p:txBody>
      </p:sp>
      <p:sp>
        <p:nvSpPr>
          <p:cNvPr id="6" name="Subtitle 2">
            <a:extLst>
              <a:ext uri="{FF2B5EF4-FFF2-40B4-BE49-F238E27FC236}">
                <a16:creationId xmlns:a16="http://schemas.microsoft.com/office/drawing/2014/main" id="{A7B71BFC-425C-841F-CCF9-2BF755903479}"/>
              </a:ext>
            </a:extLst>
          </p:cNvPr>
          <p:cNvSpPr txBox="1">
            <a:spLocks/>
          </p:cNvSpPr>
          <p:nvPr/>
        </p:nvSpPr>
        <p:spPr>
          <a:xfrm>
            <a:off x="5662777" y="2752486"/>
            <a:ext cx="5387853" cy="718363"/>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it-IT" sz="2000" i="0" dirty="0">
                <a:solidFill>
                  <a:srgbClr val="FFFFFF"/>
                </a:solidFill>
                <a:effectLst/>
                <a:latin typeface="Arial" panose="020B0604020202020204" pitchFamily="34" charset="0"/>
                <a:cs typeface="Arial" panose="020B0604020202020204" pitchFamily="34" charset="0"/>
              </a:rPr>
              <a:t>BRINGING CONNECTIVITY</a:t>
            </a:r>
            <a:br>
              <a:rPr lang="it-IT" sz="2000" i="0" dirty="0">
                <a:solidFill>
                  <a:srgbClr val="FFFFFF"/>
                </a:solidFill>
                <a:effectLst/>
                <a:latin typeface="Arial" panose="020B0604020202020204" pitchFamily="34" charset="0"/>
                <a:cs typeface="Arial" panose="020B0604020202020204" pitchFamily="34" charset="0"/>
              </a:rPr>
            </a:br>
            <a:r>
              <a:rPr lang="it-IT" sz="2000" i="0" dirty="0">
                <a:solidFill>
                  <a:srgbClr val="FFFFFF"/>
                </a:solidFill>
                <a:effectLst/>
                <a:latin typeface="Arial" panose="020B0604020202020204" pitchFamily="34" charset="0"/>
                <a:cs typeface="Arial" panose="020B0604020202020204" pitchFamily="34" charset="0"/>
              </a:rPr>
              <a:t>TO THE MOON AND BEYOND</a:t>
            </a:r>
          </a:p>
        </p:txBody>
      </p:sp>
    </p:spTree>
    <p:extLst>
      <p:ext uri="{BB962C8B-B14F-4D97-AF65-F5344CB8AC3E}">
        <p14:creationId xmlns:p14="http://schemas.microsoft.com/office/powerpoint/2010/main" val="127118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Bernhard </a:t>
            </a:r>
            <a:r>
              <a:rPr lang="en-GB" sz="1500" i="0" err="1">
                <a:latin typeface="Microsoft YaHei Light"/>
                <a:ea typeface="Microsoft YaHei Light"/>
                <a:cs typeface="Kigelia"/>
              </a:rPr>
              <a:t>Hufenbach</a:t>
            </a:r>
            <a:r>
              <a:rPr lang="en-GB" sz="1500" i="0">
                <a:latin typeface="Microsoft YaHei Light"/>
                <a:ea typeface="Microsoft YaHei Light"/>
                <a:cs typeface="Kigelia"/>
              </a:rPr>
              <a:t> leads the commercialisation and innovation team of the ESA Directorate for Human and Robotic Exploration. In this function, he is responsible for developing and implementing a comprehensive innovation plan for space exploration, which includes the delivery of new initiatives aimed at paving the way for a future low Earth orbit and lunar economy.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He has worked at ESA for 31 years in areas such as strategic planning, innovation management, project management, policy development, programme appraisal and evaluation, strategic partnership development, future studies and programme definition, outreach and technology development with a particular focus on space exploration.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err="1">
                <a:latin typeface="Microsoft YaHei Light"/>
                <a:ea typeface="Microsoft YaHei Light"/>
                <a:cs typeface="Kigelia"/>
              </a:rPr>
              <a:t>Hufenbach</a:t>
            </a:r>
            <a:r>
              <a:rPr lang="en-GB" sz="1500" i="0">
                <a:latin typeface="Microsoft YaHei Light"/>
                <a:ea typeface="Microsoft YaHei Light"/>
                <a:cs typeface="Kigelia"/>
              </a:rPr>
              <a:t> holds two Master's degrees from the Technical University of Berlin and Delft in space systems and technologies and space system engineering, respectively.</a:t>
            </a:r>
            <a:endParaRPr lang="en-US" sz="1500"/>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270326"/>
          </a:xfrm>
        </p:spPr>
        <p:txBody>
          <a:bodyPr rtlCol="0"/>
          <a:lstStyle/>
          <a:p>
            <a:r>
              <a:rPr lang="en-GB" sz="2800">
                <a:latin typeface="+mj-lt"/>
                <a:ea typeface="+mj-ea"/>
                <a:cs typeface="+mj-cs"/>
              </a:rPr>
              <a:t>Bernhard </a:t>
            </a:r>
            <a:r>
              <a:rPr lang="en-GB" sz="2800" err="1">
                <a:latin typeface="+mj-lt"/>
                <a:ea typeface="+mj-ea"/>
                <a:cs typeface="+mj-cs"/>
              </a:rPr>
              <a:t>Hufenbach</a:t>
            </a:r>
            <a:endParaRPr lang="en-GB" sz="2800" err="1">
              <a:latin typeface="Century Schoolbook"/>
            </a:endParaRPr>
          </a:p>
          <a:p>
            <a:endParaRPr lang="en-GB" sz="2800">
              <a:latin typeface="Century Schoolbook"/>
            </a:endParaRPr>
          </a:p>
          <a:p>
            <a:r>
              <a:rPr lang="en-GB" sz="2400">
                <a:latin typeface="Century Schoolbook"/>
              </a:rPr>
              <a:t>Commercialisation &amp; Innovation Team Leader</a:t>
            </a:r>
            <a:endParaRPr lang="en-GB"/>
          </a:p>
          <a:p>
            <a:r>
              <a:rPr lang="en-GB" sz="2400">
                <a:latin typeface="Century Schoolbook"/>
                <a:ea typeface="+mj-ea"/>
                <a:cs typeface="+mj-cs"/>
              </a:rPr>
              <a:t>European Space Agency (ESA)</a:t>
            </a:r>
            <a:endParaRPr lang="en-GB">
              <a:ea typeface="+mj-ea"/>
              <a:cs typeface="+mj-cs"/>
            </a:endParaRPr>
          </a:p>
        </p:txBody>
      </p:sp>
      <p:pic>
        <p:nvPicPr>
          <p:cNvPr id="11" name="Picture 13">
            <a:extLst>
              <a:ext uri="{FF2B5EF4-FFF2-40B4-BE49-F238E27FC236}">
                <a16:creationId xmlns:a16="http://schemas.microsoft.com/office/drawing/2014/main" id="{6DA72D07-6E7A-4779-4643-0CFDB0996879}"/>
              </a:ext>
            </a:extLst>
          </p:cNvPr>
          <p:cNvPicPr>
            <a:picLocks noGrp="1" noChangeAspect="1"/>
          </p:cNvPicPr>
          <p:nvPr>
            <p:ph type="pic" sz="quarter" idx="10"/>
          </p:nvPr>
        </p:nvPicPr>
        <p:blipFill>
          <a:blip r:embed="rId3"/>
          <a:srcRect t="6508" b="6508"/>
          <a:stretch/>
        </p:blipFill>
        <p:spPr/>
      </p:pic>
    </p:spTree>
    <p:extLst>
      <p:ext uri="{BB962C8B-B14F-4D97-AF65-F5344CB8AC3E}">
        <p14:creationId xmlns:p14="http://schemas.microsoft.com/office/powerpoint/2010/main" val="160994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F893860-5696-CA89-724A-BFC357703610}"/>
              </a:ext>
            </a:extLst>
          </p:cNvPr>
          <p:cNvSpPr>
            <a:spLocks noGrp="1"/>
          </p:cNvSpPr>
          <p:nvPr>
            <p:ph type="subTitle" idx="1"/>
          </p:nvPr>
        </p:nvSpPr>
        <p:spPr>
          <a:xfrm>
            <a:off x="314325" y="3880237"/>
            <a:ext cx="4987147" cy="2224290"/>
          </a:xfrm>
        </p:spPr>
        <p:txBody>
          <a:bodyPr rtlCol="0"/>
          <a:lstStyle/>
          <a:p>
            <a:r>
              <a:rPr lang="en-GB" sz="2800">
                <a:latin typeface="+mj-lt"/>
                <a:ea typeface="+mj-ea"/>
                <a:cs typeface="+mj-cs"/>
              </a:rPr>
              <a:t>Badri Younes</a:t>
            </a:r>
            <a:endParaRPr lang="en-US"/>
          </a:p>
          <a:p>
            <a:endParaRPr lang="en-GB" sz="2400">
              <a:latin typeface="Century Schoolbook"/>
            </a:endParaRPr>
          </a:p>
          <a:p>
            <a:r>
              <a:rPr lang="en-GB" sz="2000">
                <a:latin typeface="+mj-lt"/>
                <a:ea typeface="+mj-ea"/>
                <a:cs typeface="+mj-cs"/>
              </a:rPr>
              <a:t>Deputy Associate Administrator for Space Communications &amp; Navigation </a:t>
            </a:r>
            <a:endParaRPr lang="en-GB" sz="2000"/>
          </a:p>
          <a:p>
            <a:r>
              <a:rPr lang="en-GB" sz="2000">
                <a:latin typeface="+mj-lt"/>
                <a:ea typeface="+mj-ea"/>
                <a:cs typeface="+mj-cs"/>
              </a:rPr>
              <a:t>The National Aeronautics and Space Administration (NASA)</a:t>
            </a:r>
            <a:endParaRPr lang="en-GB" sz="2000">
              <a:ea typeface="+mj-ea"/>
              <a:cs typeface="+mj-cs"/>
            </a:endParaRPr>
          </a:p>
        </p:txBody>
      </p:sp>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648879" y="1461753"/>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Badri Younes is the Deputy Associate Administrator for Space Communications and Navigation (</a:t>
            </a:r>
            <a:r>
              <a:rPr lang="en-GB" sz="1500" i="0" err="1">
                <a:latin typeface="Microsoft YaHei Light"/>
                <a:ea typeface="Microsoft YaHei Light"/>
                <a:cs typeface="Kigelia"/>
              </a:rPr>
              <a:t>SCaN</a:t>
            </a:r>
            <a:r>
              <a:rPr lang="en-GB" sz="1500" i="0">
                <a:latin typeface="Microsoft YaHei Light"/>
                <a:ea typeface="Microsoft YaHei Light"/>
                <a:cs typeface="Kigelia"/>
              </a:rPr>
              <a:t>). He is responsible for all activities associated with NASA's space communications and navigation policy, infrastructure and services, as well as spectrum management and data standards. Younes is also responsible for the development of enabling transformational technologies critical to meeting the Agency's vision for an integrated </a:t>
            </a:r>
            <a:r>
              <a:rPr lang="en-GB" sz="1500" i="0" err="1">
                <a:latin typeface="Microsoft YaHei Light"/>
                <a:ea typeface="Microsoft YaHei Light"/>
                <a:cs typeface="Kigelia"/>
              </a:rPr>
              <a:t>SCaN</a:t>
            </a:r>
            <a:r>
              <a:rPr lang="en-GB" sz="1500" i="0">
                <a:latin typeface="Microsoft YaHei Light"/>
                <a:ea typeface="Microsoft YaHei Light"/>
                <a:cs typeface="Kigelia"/>
              </a:rPr>
              <a:t> architecture aligned with NASA's future space exploration needs.</a:t>
            </a:r>
            <a:endParaRPr lang="en-US" sz="1500"/>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Prior to returning to NASA in 2007, Younes was the Department of </a:t>
            </a:r>
            <a:r>
              <a:rPr lang="en-GB" sz="1500" i="0" err="1">
                <a:latin typeface="Microsoft YaHei Light"/>
                <a:ea typeface="Microsoft YaHei Light"/>
                <a:cs typeface="Kigelia"/>
              </a:rPr>
              <a:t>Defense</a:t>
            </a:r>
            <a:r>
              <a:rPr lang="en-GB" sz="1500" i="0">
                <a:latin typeface="Microsoft YaHei Light"/>
                <a:ea typeface="Microsoft YaHei Light"/>
                <a:cs typeface="Kigelia"/>
              </a:rPr>
              <a:t> (DoD) Director for Spectrum Management with responsibility for spectrum policy and strategic planning and implementation. Under his leadership, the department successfully negotiated major win-win agreements with the Federal Communications Commission, National Telecommunications Information Administration, and the U.S. private sector. He successfully led the DoD spectrum management organisation to become more proactive in addressing radiofrequency (RF) and spectrum issues. He has been instrumental in transforming the management and use of the electromagnetic spectrum.</a:t>
            </a:r>
          </a:p>
        </p:txBody>
      </p:sp>
      <p:pic>
        <p:nvPicPr>
          <p:cNvPr id="5" name="Picture 5">
            <a:extLst>
              <a:ext uri="{FF2B5EF4-FFF2-40B4-BE49-F238E27FC236}">
                <a16:creationId xmlns:a16="http://schemas.microsoft.com/office/drawing/2014/main" id="{173D7F5D-07CD-4D7D-A05D-91CC44950599}"/>
              </a:ext>
            </a:extLst>
          </p:cNvPr>
          <p:cNvPicPr>
            <a:picLocks noGrp="1" noChangeAspect="1"/>
          </p:cNvPicPr>
          <p:nvPr>
            <p:ph type="pic" sz="quarter" idx="10"/>
          </p:nvPr>
        </p:nvPicPr>
        <p:blipFill>
          <a:blip r:embed="rId3"/>
          <a:srcRect/>
          <a:stretch/>
        </p:blipFill>
        <p:spPr/>
      </p:pic>
    </p:spTree>
    <p:extLst>
      <p:ext uri="{BB962C8B-B14F-4D97-AF65-F5344CB8AC3E}">
        <p14:creationId xmlns:p14="http://schemas.microsoft.com/office/powerpoint/2010/main" val="407878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815389" y="2212464"/>
            <a:ext cx="5670487" cy="4268965"/>
          </a:xfrm>
        </p:spPr>
        <p:txBody>
          <a:bodyPr vert="horz" lIns="91440" tIns="45720" rIns="91440" bIns="45720" rtlCol="0" anchor="ctr">
            <a:noAutofit/>
          </a:bodyPr>
          <a:lstStyle/>
          <a:p>
            <a:pPr>
              <a:lnSpc>
                <a:spcPct val="100000"/>
              </a:lnSpc>
            </a:pPr>
            <a:br>
              <a:rPr lang="en-GB" sz="1000" i="0">
                <a:latin typeface="Microsoft YaHei Light"/>
                <a:ea typeface="Microsoft YaHei Light"/>
                <a:cs typeface="Kigelia"/>
              </a:rPr>
            </a:br>
            <a:br>
              <a:rPr lang="en-GB" sz="1000" i="0">
                <a:latin typeface="Microsoft YaHei Light"/>
                <a:ea typeface="Microsoft YaHei Light"/>
                <a:cs typeface="Kigelia"/>
              </a:rPr>
            </a:br>
            <a:r>
              <a:rPr lang="en-GB" sz="1500" i="0">
                <a:latin typeface="Microsoft YaHei Light"/>
                <a:ea typeface="Microsoft YaHei Light"/>
                <a:cs typeface="Kigelia"/>
              </a:rPr>
              <a:t>Italian ESA astronaut Samantha Cristoforetti was first launched to the International Space Station in 2014 for her 200-day Italian Space Agency ASI mission, Futura. In 2022 she returned to Earth’s orbital outpost ready for a new ESA mission: Minerva.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Samantha holds a Master’s degree in mechanical engineering with specialisations in aerospace propulsion and lightweight structures. She also earned her fighter pilot wings in 2006 as part of the Italian Air Force before being assigned to fly the AM-X ground attack fighter at the 51st Bomber Wing based in </a:t>
            </a:r>
            <a:r>
              <a:rPr lang="en-GB" sz="1500" i="0" err="1">
                <a:latin typeface="Microsoft YaHei Light"/>
                <a:ea typeface="Microsoft YaHei Light"/>
                <a:cs typeface="Kigelia"/>
              </a:rPr>
              <a:t>Istrana</a:t>
            </a:r>
            <a:r>
              <a:rPr lang="en-GB" sz="1500" i="0">
                <a:latin typeface="Microsoft YaHei Light"/>
                <a:ea typeface="Microsoft YaHei Light"/>
                <a:cs typeface="Kigelia"/>
              </a:rPr>
              <a:t>, Italy.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2009, Samantha was selected as an ESA astronaut and in 2012 she was assigned her first space mission to the International Space Station as a flight engineer on Russian spacecraft Soyuz TMA-15M for Expedition 42/43.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In 2022 Cristoforetti was launched to the Station once again – this time alongside NASA astronauts Kjell Lindgren, Bob Hines and Jessica Watkins in a SpaceX Crew Dragon as a member of Crew-4. She served as a member of Expedition 67.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 </a:t>
            </a:r>
            <a:br>
              <a:rPr lang="en-GB" sz="1500" i="0">
                <a:latin typeface="Microsoft YaHei Light"/>
                <a:ea typeface="Microsoft YaHei Light"/>
                <a:cs typeface="Kigelia"/>
              </a:rPr>
            </a:br>
            <a:br>
              <a:rPr lang="en-GB" sz="1500" i="0">
                <a:latin typeface="Microsoft YaHei Light"/>
                <a:ea typeface="Microsoft YaHei Light"/>
                <a:cs typeface="Kigelia"/>
              </a:rPr>
            </a:br>
            <a:br>
              <a:rPr lang="en-GB" sz="1500" i="0">
                <a:latin typeface="Microsoft YaHei Light"/>
                <a:ea typeface="Microsoft YaHei Light"/>
                <a:cs typeface="Kigelia"/>
              </a:rPr>
            </a:b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 </a:t>
            </a:r>
            <a:br>
              <a:rPr lang="en-GB" sz="1500" i="0">
                <a:latin typeface="Microsoft YaHei Light"/>
                <a:ea typeface="Microsoft YaHei Light"/>
                <a:cs typeface="Kigelia"/>
              </a:rPr>
            </a:br>
            <a:br>
              <a:rPr lang="en-GB" sz="1500" i="0">
                <a:latin typeface="Microsoft YaHei Light"/>
                <a:ea typeface="Microsoft YaHei Light"/>
                <a:cs typeface="Kigelia"/>
              </a:rPr>
            </a:br>
            <a:endParaRPr lang="en-GB" sz="15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178360"/>
          </a:xfrm>
        </p:spPr>
        <p:txBody>
          <a:bodyPr rtlCol="0"/>
          <a:lstStyle/>
          <a:p>
            <a:r>
              <a:rPr lang="en-GB" sz="2800">
                <a:latin typeface="+mj-lt"/>
                <a:ea typeface="+mj-ea"/>
                <a:cs typeface="+mj-cs"/>
              </a:rPr>
              <a:t>Samantha Cristoforetti</a:t>
            </a:r>
            <a:endParaRPr lang="en-US"/>
          </a:p>
          <a:p>
            <a:endParaRPr lang="en-GB" sz="2400">
              <a:latin typeface="Century Schoolbook"/>
            </a:endParaRPr>
          </a:p>
          <a:p>
            <a:r>
              <a:rPr lang="en-GB" sz="2400">
                <a:latin typeface="Century Schoolbook"/>
              </a:rPr>
              <a:t>Astronaut</a:t>
            </a:r>
          </a:p>
          <a:p>
            <a:r>
              <a:rPr lang="en-GB" sz="2400">
                <a:latin typeface="Century Schoolbook"/>
                <a:ea typeface="+mj-ea"/>
                <a:cs typeface="+mj-cs"/>
              </a:rPr>
              <a:t>European Space Agency (ESA)</a:t>
            </a:r>
          </a:p>
          <a:p>
            <a:endParaRPr lang="en-GB" sz="2400">
              <a:latin typeface="Century Schoolbook"/>
              <a:ea typeface="+mj-ea"/>
              <a:cs typeface="+mj-cs"/>
            </a:endParaRPr>
          </a:p>
        </p:txBody>
      </p:sp>
      <p:pic>
        <p:nvPicPr>
          <p:cNvPr id="5" name="Picture 5" descr="A picture containing person, young, shirt, smiling&#10;&#10;Description automatically generated">
            <a:extLst>
              <a:ext uri="{FF2B5EF4-FFF2-40B4-BE49-F238E27FC236}">
                <a16:creationId xmlns:a16="http://schemas.microsoft.com/office/drawing/2014/main" id="{A80D7F55-3D1C-FD88-1965-B165478FF8A7}"/>
              </a:ext>
            </a:extLst>
          </p:cNvPr>
          <p:cNvPicPr>
            <a:picLocks noGrp="1" noChangeAspect="1"/>
          </p:cNvPicPr>
          <p:nvPr>
            <p:ph type="pic" sz="quarter" idx="10"/>
          </p:nvPr>
        </p:nvPicPr>
        <p:blipFill>
          <a:blip r:embed="rId3"/>
          <a:srcRect t="4731" b="4731"/>
          <a:stretch/>
        </p:blipFill>
        <p:spPr/>
      </p:pic>
    </p:spTree>
    <p:extLst>
      <p:ext uri="{BB962C8B-B14F-4D97-AF65-F5344CB8AC3E}">
        <p14:creationId xmlns:p14="http://schemas.microsoft.com/office/powerpoint/2010/main" val="105463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264197"/>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Charlotte </a:t>
            </a:r>
            <a:r>
              <a:rPr lang="en-GB" sz="1500" i="0" err="1">
                <a:latin typeface="Microsoft YaHei Light"/>
                <a:ea typeface="Microsoft YaHei Light"/>
                <a:cs typeface="Kigelia"/>
              </a:rPr>
              <a:t>Nassey</a:t>
            </a:r>
            <a:r>
              <a:rPr lang="en-GB" sz="1500" i="0">
                <a:latin typeface="Microsoft YaHei Light"/>
                <a:ea typeface="Microsoft YaHei Light"/>
                <a:cs typeface="Kigelia"/>
              </a:rPr>
              <a:t> oversees Government affairs for </a:t>
            </a:r>
            <a:r>
              <a:rPr lang="en-GB" sz="1500" i="0" err="1">
                <a:latin typeface="Microsoft YaHei Light"/>
                <a:ea typeface="Microsoft YaHei Light"/>
                <a:cs typeface="Kigelia"/>
              </a:rPr>
              <a:t>ispace</a:t>
            </a:r>
            <a:r>
              <a:rPr lang="en-GB" sz="1500" i="0">
                <a:latin typeface="Microsoft YaHei Light"/>
                <a:ea typeface="Microsoft YaHei Light"/>
                <a:cs typeface="Kigelia"/>
              </a:rPr>
              <a:t> Europe, coordinating public-private partnerships and supporting policy making on commercialisation for space exploration. </a:t>
            </a:r>
            <a:r>
              <a:rPr lang="en-GB" sz="1500" i="0" err="1">
                <a:latin typeface="Microsoft YaHei Light"/>
                <a:ea typeface="Microsoft YaHei Light"/>
                <a:cs typeface="Kigelia"/>
              </a:rPr>
              <a:t>ispace</a:t>
            </a:r>
            <a:r>
              <a:rPr lang="en-GB" sz="1500" i="0">
                <a:latin typeface="Microsoft YaHei Light"/>
                <a:ea typeface="Microsoft YaHei Light"/>
                <a:cs typeface="Kigelia"/>
              </a:rPr>
              <a:t> is a global lunar exploration company offering transportation and exploration services.</a:t>
            </a:r>
            <a:br>
              <a:rPr lang="en-GB" sz="1500" i="0">
                <a:latin typeface="Microsoft YaHei Light"/>
                <a:ea typeface="Microsoft YaHei Light"/>
                <a:cs typeface="Kigelia"/>
              </a:rPr>
            </a:br>
            <a:endParaRPr lang="en-GB" sz="1500" i="0">
              <a:latin typeface="Microsoft YaHei Light"/>
              <a:ea typeface="Microsoft YaHei Light"/>
              <a:cs typeface="Kigelia"/>
            </a:endParaRPr>
          </a:p>
          <a:p>
            <a:pPr>
              <a:lnSpc>
                <a:spcPct val="100000"/>
              </a:lnSpc>
            </a:pPr>
            <a:r>
              <a:rPr lang="en-GB" sz="1500" i="0">
                <a:latin typeface="Microsoft YaHei Light"/>
                <a:ea typeface="Microsoft YaHei Light"/>
                <a:cs typeface="Kigelia"/>
              </a:rPr>
              <a:t>Prior to joining </a:t>
            </a:r>
            <a:r>
              <a:rPr lang="en-GB" sz="1500" i="0" err="1">
                <a:latin typeface="Microsoft YaHei Light"/>
                <a:ea typeface="Microsoft YaHei Light"/>
                <a:cs typeface="Kigelia"/>
              </a:rPr>
              <a:t>ispace</a:t>
            </a:r>
            <a:r>
              <a:rPr lang="en-GB" sz="1500" i="0">
                <a:latin typeface="Microsoft YaHei Light"/>
                <a:ea typeface="Microsoft YaHei Light"/>
                <a:cs typeface="Kigelia"/>
              </a:rPr>
              <a:t>, </a:t>
            </a:r>
            <a:r>
              <a:rPr lang="en-GB" sz="1500" i="0" err="1">
                <a:latin typeface="Microsoft YaHei Light"/>
                <a:ea typeface="Microsoft YaHei Light"/>
                <a:cs typeface="Kigelia"/>
              </a:rPr>
              <a:t>Nassey</a:t>
            </a:r>
            <a:r>
              <a:rPr lang="en-GB" sz="1500" i="0">
                <a:latin typeface="Microsoft YaHei Light"/>
                <a:ea typeface="Microsoft YaHei Light"/>
                <a:cs typeface="Kigelia"/>
              </a:rPr>
              <a:t> worked in the procurement department at ESA as an assistant contracts officer for the ARTES programme. She graduated from a Master's in space and telecommunications law from the University of Paris-</a:t>
            </a:r>
            <a:r>
              <a:rPr lang="en-GB" sz="1500" i="0" err="1">
                <a:latin typeface="Microsoft YaHei Light"/>
                <a:ea typeface="Microsoft YaHei Light"/>
                <a:cs typeface="Kigelia"/>
              </a:rPr>
              <a:t>Saclay</a:t>
            </a:r>
            <a:r>
              <a:rPr lang="en-GB" sz="1500" i="0">
                <a:latin typeface="Microsoft YaHei Light"/>
                <a:ea typeface="Microsoft YaHei Light"/>
                <a:cs typeface="Kigelia"/>
              </a:rPr>
              <a:t> and holds a Master's in space studies from the International Space University. </a:t>
            </a:r>
            <a:endParaRPr lang="en-GB" sz="1500">
              <a:latin typeface="Microsoft YaHei Light"/>
              <a:ea typeface="Microsoft YaHei Light"/>
            </a:endParaRPr>
          </a:p>
          <a:p>
            <a:pPr>
              <a:lnSpc>
                <a:spcPct val="100000"/>
              </a:lnSpc>
            </a:pPr>
            <a:endParaRPr lang="en-GB" sz="1200" i="0">
              <a:latin typeface="Microsoft YaHei Light"/>
              <a:ea typeface="Microsoft YaHei Light"/>
              <a:cs typeface="Kigelia"/>
            </a:endParaRPr>
          </a:p>
          <a:p>
            <a:pPr>
              <a:lnSpc>
                <a:spcPct val="100000"/>
              </a:lnSpc>
            </a:pPr>
            <a:endParaRPr lang="en-GB" sz="1200" i="0">
              <a:latin typeface="Microsoft YaHei Light"/>
              <a:ea typeface="Microsoft YaHei Light"/>
              <a:cs typeface="Kigelia"/>
            </a:endParaRPr>
          </a:p>
          <a:p>
            <a:pPr>
              <a:lnSpc>
                <a:spcPct val="100000"/>
              </a:lnSpc>
            </a:pPr>
            <a:endParaRPr lang="en-GB" sz="1200" i="0">
              <a:latin typeface="Microsoft YaHei Light"/>
              <a:ea typeface="Microsoft YaHei Light"/>
              <a:cs typeface="Kigelia"/>
            </a:endParaRPr>
          </a:p>
        </p:txBody>
      </p:sp>
      <p:sp>
        <p:nvSpPr>
          <p:cNvPr id="13" name="Subtitle 2">
            <a:extLst>
              <a:ext uri="{FF2B5EF4-FFF2-40B4-BE49-F238E27FC236}">
                <a16:creationId xmlns:a16="http://schemas.microsoft.com/office/drawing/2014/main" id="{209EAB22-BFAC-2F55-B000-DD60A0AC801B}"/>
              </a:ext>
            </a:extLst>
          </p:cNvPr>
          <p:cNvSpPr>
            <a:spLocks noGrp="1"/>
          </p:cNvSpPr>
          <p:nvPr>
            <p:ph type="subTitle" idx="1"/>
          </p:nvPr>
        </p:nvSpPr>
        <p:spPr>
          <a:xfrm>
            <a:off x="314325" y="3880237"/>
            <a:ext cx="4987147" cy="2036914"/>
          </a:xfrm>
        </p:spPr>
        <p:txBody>
          <a:bodyPr rtlCol="0"/>
          <a:lstStyle/>
          <a:p>
            <a:r>
              <a:rPr lang="en-GB" sz="2800">
                <a:latin typeface="+mj-lt"/>
                <a:ea typeface="+mj-ea"/>
                <a:cs typeface="+mj-cs"/>
              </a:rPr>
              <a:t>Charlotte </a:t>
            </a:r>
            <a:r>
              <a:rPr lang="en-GB" sz="2800" err="1">
                <a:latin typeface="+mj-lt"/>
                <a:ea typeface="+mj-ea"/>
                <a:cs typeface="+mj-cs"/>
              </a:rPr>
              <a:t>Nassey</a:t>
            </a:r>
            <a:endParaRPr lang="en-GB" err="1">
              <a:latin typeface="Corbel" panose="020B0503020204020204"/>
              <a:ea typeface="+mj-ea"/>
              <a:cs typeface="+mj-cs"/>
            </a:endParaRPr>
          </a:p>
          <a:p>
            <a:endParaRPr lang="en-GB" sz="2400">
              <a:latin typeface="+mj-lt"/>
              <a:ea typeface="+mj-ea"/>
              <a:cs typeface="+mj-cs"/>
            </a:endParaRPr>
          </a:p>
          <a:p>
            <a:r>
              <a:rPr lang="en-GB" sz="2400">
                <a:latin typeface="+mj-lt"/>
                <a:ea typeface="+mj-ea"/>
                <a:cs typeface="+mj-cs"/>
              </a:rPr>
              <a:t>Business Development &amp; Government Affairs Officer</a:t>
            </a:r>
            <a:endParaRPr lang="en-GB">
              <a:ea typeface="+mj-ea"/>
              <a:cs typeface="+mj-cs"/>
            </a:endParaRPr>
          </a:p>
          <a:p>
            <a:r>
              <a:rPr lang="en-GB" sz="2400" err="1">
                <a:latin typeface="Century Schoolbook"/>
                <a:ea typeface="+mj-ea"/>
                <a:cs typeface="+mj-cs"/>
              </a:rPr>
              <a:t>ispace</a:t>
            </a:r>
            <a:r>
              <a:rPr lang="en-GB" sz="2400">
                <a:latin typeface="Century Schoolbook"/>
                <a:ea typeface="+mj-ea"/>
                <a:cs typeface="+mj-cs"/>
              </a:rPr>
              <a:t> Europe SA</a:t>
            </a:r>
            <a:endParaRPr lang="en-GB">
              <a:ea typeface="+mj-ea"/>
              <a:cs typeface="+mj-cs"/>
            </a:endParaRPr>
          </a:p>
        </p:txBody>
      </p:sp>
      <p:pic>
        <p:nvPicPr>
          <p:cNvPr id="4" name="Picture 5">
            <a:extLst>
              <a:ext uri="{FF2B5EF4-FFF2-40B4-BE49-F238E27FC236}">
                <a16:creationId xmlns:a16="http://schemas.microsoft.com/office/drawing/2014/main" id="{AFEC325A-FB58-E5F5-FB26-E020BCAB022F}"/>
              </a:ext>
            </a:extLst>
          </p:cNvPr>
          <p:cNvPicPr>
            <a:picLocks noGrp="1" noChangeAspect="1"/>
          </p:cNvPicPr>
          <p:nvPr>
            <p:ph type="pic" sz="quarter" idx="10"/>
          </p:nvPr>
        </p:nvPicPr>
        <p:blipFill>
          <a:blip r:embed="rId3"/>
          <a:srcRect l="2303" r="2303"/>
          <a:stretch/>
        </p:blipFill>
        <p:spPr/>
      </p:pic>
    </p:spTree>
    <p:extLst>
      <p:ext uri="{BB962C8B-B14F-4D97-AF65-F5344CB8AC3E}">
        <p14:creationId xmlns:p14="http://schemas.microsoft.com/office/powerpoint/2010/main" val="60319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22256" y="1333194"/>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Roberto Formaro has a degree in naval and mechanical engineering from the University of Naples and has thirty years of experience in the creation of major works and projects in the aerospace, oil and gas and construction sectors.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For 20 years at the Italian Space Agency, he has dealt with technologies and the realisation of complex space projects and has held numerous organisational positions. </a:t>
            </a:r>
            <a:br>
              <a:rPr lang="en-GB" sz="1500" i="0">
                <a:latin typeface="Microsoft YaHei Light"/>
                <a:ea typeface="Microsoft YaHei Light"/>
                <a:cs typeface="Kigelia"/>
              </a:rPr>
            </a:br>
            <a:br>
              <a:rPr lang="en-GB" sz="1500" i="0">
                <a:latin typeface="Microsoft YaHei Light"/>
                <a:ea typeface="Microsoft YaHei Light"/>
                <a:cs typeface="Kigelia"/>
              </a:rPr>
            </a:br>
            <a:r>
              <a:rPr lang="en-GB" sz="1500" i="0">
                <a:latin typeface="Microsoft YaHei Light"/>
                <a:ea typeface="Microsoft YaHei Light"/>
                <a:cs typeface="Kigelia"/>
              </a:rPr>
              <a:t>Currently he is Director of the Programs and since 2015 has been the Italian Delegate at the Industrial Policy Committee of ESA.</a:t>
            </a:r>
            <a:endParaRPr lang="en-US"/>
          </a:p>
          <a:p>
            <a:pPr>
              <a:lnSpc>
                <a:spcPct val="100000"/>
              </a:lnSpc>
            </a:pPr>
            <a:endParaRPr lang="en-GB" sz="1500" i="0">
              <a:latin typeface="Microsoft YaHei Light"/>
              <a:ea typeface="Microsoft YaHei Light"/>
              <a:cs typeface="Kigelia"/>
            </a:endParaRPr>
          </a:p>
        </p:txBody>
      </p:sp>
      <p:sp>
        <p:nvSpPr>
          <p:cNvPr id="5" name="Subtitle 2">
            <a:extLst>
              <a:ext uri="{FF2B5EF4-FFF2-40B4-BE49-F238E27FC236}">
                <a16:creationId xmlns:a16="http://schemas.microsoft.com/office/drawing/2014/main" id="{19AB65AC-16AC-F902-75E7-0B8260DAD04A}"/>
              </a:ext>
            </a:extLst>
          </p:cNvPr>
          <p:cNvSpPr txBox="1">
            <a:spLocks/>
          </p:cNvSpPr>
          <p:nvPr/>
        </p:nvSpPr>
        <p:spPr>
          <a:xfrm>
            <a:off x="314325" y="4023111"/>
            <a:ext cx="4987147" cy="1935234"/>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a:latin typeface="+mj-lt"/>
                <a:ea typeface="+mj-ea"/>
                <a:cs typeface="+mj-cs"/>
              </a:rPr>
              <a:t>Roberto Formaro</a:t>
            </a:r>
            <a:endParaRPr lang="en-US">
              <a:ea typeface="+mj-ea"/>
              <a:cs typeface="+mj-cs"/>
            </a:endParaRPr>
          </a:p>
          <a:p>
            <a:endParaRPr lang="en-US"/>
          </a:p>
          <a:p>
            <a:r>
              <a:rPr lang="en-GB" sz="2400">
                <a:latin typeface="Century Schoolbook"/>
              </a:rPr>
              <a:t>Programs director</a:t>
            </a:r>
            <a:endParaRPr lang="en-GB" sz="2400"/>
          </a:p>
          <a:p>
            <a:r>
              <a:rPr lang="en-GB" sz="2400">
                <a:latin typeface="Century Schoolbook"/>
                <a:ea typeface="+mj-ea"/>
                <a:cs typeface="+mj-cs"/>
              </a:rPr>
              <a:t>ASI </a:t>
            </a:r>
            <a:endParaRPr lang="en-GB">
              <a:ea typeface="+mj-ea"/>
              <a:cs typeface="+mj-cs"/>
            </a:endParaRPr>
          </a:p>
        </p:txBody>
      </p:sp>
      <p:pic>
        <p:nvPicPr>
          <p:cNvPr id="4" name="Picture 5" descr="A picture containing text, person, necktie, wall&#10;&#10;Description automatically generated">
            <a:extLst>
              <a:ext uri="{FF2B5EF4-FFF2-40B4-BE49-F238E27FC236}">
                <a16:creationId xmlns:a16="http://schemas.microsoft.com/office/drawing/2014/main" id="{8330CA6C-13A5-5EDF-8DE7-EDDCA7604068}"/>
              </a:ext>
            </a:extLst>
          </p:cNvPr>
          <p:cNvPicPr>
            <a:picLocks noGrp="1" noChangeAspect="1"/>
          </p:cNvPicPr>
          <p:nvPr>
            <p:ph type="pic" sz="quarter" idx="10"/>
          </p:nvPr>
        </p:nvPicPr>
        <p:blipFill>
          <a:blip r:embed="rId3"/>
          <a:srcRect t="1466" b="1466"/>
          <a:stretch/>
        </p:blipFill>
        <p:spPr/>
      </p:pic>
    </p:spTree>
    <p:extLst>
      <p:ext uri="{BB962C8B-B14F-4D97-AF65-F5344CB8AC3E}">
        <p14:creationId xmlns:p14="http://schemas.microsoft.com/office/powerpoint/2010/main" val="251904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2B3B99-567D-DF14-8AB4-CF55886974B9}"/>
              </a:ext>
            </a:extLst>
          </p:cNvPr>
          <p:cNvSpPr>
            <a:spLocks noGrp="1"/>
          </p:cNvSpPr>
          <p:nvPr>
            <p:ph type="ctrTitle"/>
          </p:nvPr>
        </p:nvSpPr>
        <p:spPr>
          <a:xfrm>
            <a:off x="5747656" y="1197728"/>
            <a:ext cx="5662020" cy="4683831"/>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Anu Ojha OBE is a member of the Executive Committee of the UK Space Agency (UKSA) and director for the Championing Space Directorate. Included in his portfolio is leadership of the agency’s International and ESA Policy teams as well as UKSA’s public and parliamentary affairs, communications and education, skills development and inspiration programmes.</a:t>
            </a:r>
            <a:endParaRPr lang="en-US" sz="1500">
              <a:latin typeface="Microsoft YaHei Light"/>
              <a:ea typeface="Microsoft YaHei Light"/>
            </a:endParaRP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Prior to joining the Agency in May 2023, Ojha was the founder of the UK National Space Academy programme and a director of the National Space Centre. Appointed honorary professor in the School of Physics and Astronomy at the University of Leicester in 2016, he is a co-investigator in the University’s programme for nuclear power applications for exploration and has also been involved in data analysis from ESA’s Rosetta, Mars Express and SOHO missions. He continues to teach on the University’s MSc course in space exploration systems specialising in human survival in extreme environments.</a:t>
            </a:r>
          </a:p>
          <a:p>
            <a:pPr>
              <a:lnSpc>
                <a:spcPct val="100000"/>
              </a:lnSpc>
            </a:pPr>
            <a:br>
              <a:rPr lang="en-GB" sz="1500" i="0">
                <a:latin typeface="Microsoft YaHei Light"/>
                <a:ea typeface="Microsoft YaHei Light"/>
                <a:cs typeface="Kigelia"/>
              </a:rPr>
            </a:br>
            <a:r>
              <a:rPr lang="en-GB" sz="1500" i="0">
                <a:latin typeface="Microsoft YaHei Light"/>
                <a:ea typeface="Microsoft YaHei Light"/>
                <a:cs typeface="Kigelia"/>
              </a:rPr>
              <a:t>From 2018 to 2023, Ojha was a member of ESA’s Human Spaceflight and Exploration Science Advisory Committee (HESAC) based at ESTEC. </a:t>
            </a:r>
          </a:p>
          <a:p>
            <a:pPr>
              <a:lnSpc>
                <a:spcPct val="100000"/>
              </a:lnSpc>
            </a:pPr>
            <a:endParaRPr lang="en-GB" sz="1200" i="0">
              <a:latin typeface="Microsoft YaHei Light"/>
              <a:ea typeface="Microsoft YaHei Light"/>
              <a:cs typeface="Kigelia"/>
            </a:endParaRPr>
          </a:p>
        </p:txBody>
      </p:sp>
      <p:sp>
        <p:nvSpPr>
          <p:cNvPr id="5" name="Subtitle 2">
            <a:extLst>
              <a:ext uri="{FF2B5EF4-FFF2-40B4-BE49-F238E27FC236}">
                <a16:creationId xmlns:a16="http://schemas.microsoft.com/office/drawing/2014/main" id="{19AB65AC-16AC-F902-75E7-0B8260DAD04A}"/>
              </a:ext>
            </a:extLst>
          </p:cNvPr>
          <p:cNvSpPr txBox="1">
            <a:spLocks/>
          </p:cNvSpPr>
          <p:nvPr/>
        </p:nvSpPr>
        <p:spPr>
          <a:xfrm>
            <a:off x="314325" y="4023111"/>
            <a:ext cx="4987147" cy="1935234"/>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GB" sz="2800">
                <a:latin typeface="+mj-lt"/>
                <a:ea typeface="+mj-ea"/>
                <a:cs typeface="+mj-cs"/>
              </a:rPr>
              <a:t>Anu Ojha</a:t>
            </a:r>
            <a:endParaRPr lang="en-US">
              <a:ea typeface="+mj-ea"/>
              <a:cs typeface="+mj-cs"/>
            </a:endParaRPr>
          </a:p>
          <a:p>
            <a:endParaRPr lang="en-US"/>
          </a:p>
          <a:p>
            <a:r>
              <a:rPr lang="en-GB" sz="2400">
                <a:latin typeface="Century Schoolbook"/>
              </a:rPr>
              <a:t>Director of Championing Space UKSA</a:t>
            </a:r>
            <a:endParaRPr lang="en-GB"/>
          </a:p>
        </p:txBody>
      </p:sp>
      <p:pic>
        <p:nvPicPr>
          <p:cNvPr id="6" name="Picture 6">
            <a:extLst>
              <a:ext uri="{FF2B5EF4-FFF2-40B4-BE49-F238E27FC236}">
                <a16:creationId xmlns:a16="http://schemas.microsoft.com/office/drawing/2014/main" id="{B0855608-347C-D5DE-8958-C2AADF102B5E}"/>
              </a:ext>
            </a:extLst>
          </p:cNvPr>
          <p:cNvPicPr>
            <a:picLocks noGrp="1" noChangeAspect="1"/>
          </p:cNvPicPr>
          <p:nvPr>
            <p:ph type="pic" sz="quarter" idx="10"/>
          </p:nvPr>
        </p:nvPicPr>
        <p:blipFill>
          <a:blip r:embed="rId3"/>
          <a:srcRect t="6150" b="6150"/>
          <a:stretch/>
        </p:blipFill>
        <p:spPr/>
      </p:pic>
    </p:spTree>
    <p:extLst>
      <p:ext uri="{BB962C8B-B14F-4D97-AF65-F5344CB8AC3E}">
        <p14:creationId xmlns:p14="http://schemas.microsoft.com/office/powerpoint/2010/main" val="378998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647015" y="1638009"/>
            <a:ext cx="5670487" cy="4268965"/>
          </a:xfrm>
        </p:spPr>
        <p:txBody>
          <a:bodyPr vert="horz" lIns="91440" tIns="45720" rIns="91440" bIns="45720" rtlCol="0" anchor="ctr">
            <a:noAutofit/>
          </a:bodyPr>
          <a:lstStyle/>
          <a:p>
            <a:pPr>
              <a:lnSpc>
                <a:spcPct val="100000"/>
              </a:lnSpc>
            </a:pPr>
            <a:r>
              <a:rPr lang="en-GB" sz="1500" i="0">
                <a:latin typeface="Microsoft YaHei Light"/>
                <a:ea typeface="Microsoft YaHei Light"/>
                <a:cs typeface="Kigelia"/>
              </a:rPr>
              <a:t>Syed Hussain Bokhari began his consulting work with NSR (an </a:t>
            </a:r>
            <a:r>
              <a:rPr lang="en-GB" sz="1500" i="0" err="1">
                <a:latin typeface="Microsoft YaHei Light"/>
                <a:ea typeface="Microsoft YaHei Light"/>
                <a:cs typeface="Kigelia"/>
              </a:rPr>
              <a:t>Analysys</a:t>
            </a:r>
            <a:r>
              <a:rPr lang="en-GB" sz="1500" i="0">
                <a:latin typeface="Microsoft YaHei Light"/>
                <a:ea typeface="Microsoft YaHei Light"/>
                <a:cs typeface="Kigelia"/>
              </a:rPr>
              <a:t> Mason company) in 2020. He is an active member of the Space Forward Lab and Space Generation Advisory Council – Small Satellites &amp; Space Exploration Project Groups and helps to solve challenges and create solutions for next generation satellites and space exploration.</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r>
              <a:rPr lang="en-GB" sz="1500" i="0">
                <a:latin typeface="Microsoft YaHei Light"/>
                <a:ea typeface="Microsoft YaHei Light"/>
                <a:cs typeface="Kigelia"/>
              </a:rPr>
              <a:t>Bokhari previously worked with Satellite Canada Innovation Network as a business development manager. He conducted market assessments, strategic analyses and commercial due diligence. He also worked for Ryerson University as a project development officer in the student engagement team, and as a systems engineer at Ryerson University Space Systems.</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br>
              <a:rPr lang="en-GB" sz="1500" i="0">
                <a:latin typeface="Microsoft YaHei Light"/>
                <a:ea typeface="Microsoft YaHei Light"/>
                <a:cs typeface="Kigelia"/>
              </a:rPr>
            </a:br>
            <a:r>
              <a:rPr lang="en-GB" sz="1500" i="0">
                <a:latin typeface="Microsoft YaHei Light"/>
                <a:ea typeface="Microsoft YaHei Light"/>
                <a:cs typeface="Kigelia"/>
              </a:rPr>
              <a:t>Bokhari has a Bachelor’s and Master’s in aerospace engineering from Ryerson University, with a speciality in systems engineering. He also has a certificate in data analytics, big data and predictive analytics. Recently, Bokhari completed the Interactive Space Program at the International Space University, where he worked on a report on how to prepare, prevent, monitor and mitigate pandemics using space technologies.</a:t>
            </a: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br>
              <a:rPr lang="en-GB" sz="1500" i="0">
                <a:latin typeface="Microsoft YaHei Light" panose="020B0502040204020203" pitchFamily="34" charset="-122"/>
                <a:ea typeface="Microsoft YaHei Light" panose="020B0502040204020203" pitchFamily="34" charset="-122"/>
                <a:cs typeface="Kigelia" panose="020B0502040204020203" pitchFamily="34" charset="0"/>
              </a:rPr>
            </a:br>
            <a:endParaRPr lang="en-GB" sz="1500" i="0">
              <a:latin typeface="Microsoft YaHei Light"/>
              <a:ea typeface="Microsoft YaHei Light"/>
              <a:cs typeface="Kigelia"/>
            </a:endParaRPr>
          </a:p>
        </p:txBody>
      </p:sp>
      <p:sp>
        <p:nvSpPr>
          <p:cNvPr id="7" name="Subtitle 2">
            <a:extLst>
              <a:ext uri="{FF2B5EF4-FFF2-40B4-BE49-F238E27FC236}">
                <a16:creationId xmlns:a16="http://schemas.microsoft.com/office/drawing/2014/main" id="{156FBC92-1B5D-3A37-473B-02939E41ACC6}"/>
              </a:ext>
            </a:extLst>
          </p:cNvPr>
          <p:cNvSpPr>
            <a:spLocks noGrp="1"/>
          </p:cNvSpPr>
          <p:nvPr>
            <p:ph type="subTitle" idx="1"/>
          </p:nvPr>
        </p:nvSpPr>
        <p:spPr>
          <a:xfrm>
            <a:off x="314325" y="3880237"/>
            <a:ext cx="4987147" cy="2397795"/>
          </a:xfrm>
        </p:spPr>
        <p:txBody>
          <a:bodyPr rtlCol="0"/>
          <a:lstStyle/>
          <a:p>
            <a:pPr rtl="0"/>
            <a:r>
              <a:rPr lang="en-GB" sz="2800">
                <a:latin typeface="+mj-lt"/>
                <a:ea typeface="+mj-ea"/>
                <a:cs typeface="+mj-cs"/>
              </a:rPr>
              <a:t>Syed Hussain Bokhari</a:t>
            </a:r>
          </a:p>
          <a:p>
            <a:pPr rtl="0"/>
            <a:endParaRPr lang="en-GB" sz="2400">
              <a:latin typeface="+mj-lt"/>
              <a:ea typeface="+mj-ea"/>
              <a:cs typeface="+mj-cs"/>
            </a:endParaRPr>
          </a:p>
          <a:p>
            <a:pPr rtl="0"/>
            <a:r>
              <a:rPr lang="en-GB" sz="2400">
                <a:latin typeface="+mj-lt"/>
                <a:ea typeface="+mj-ea"/>
                <a:cs typeface="+mj-cs"/>
              </a:rPr>
              <a:t>Senior Analyst</a:t>
            </a:r>
          </a:p>
          <a:p>
            <a:r>
              <a:rPr lang="en-GB" sz="2400">
                <a:latin typeface="+mj-lt"/>
                <a:ea typeface="+mj-ea"/>
                <a:cs typeface="+mj-cs"/>
              </a:rPr>
              <a:t>Northern Sky Research (NSR)</a:t>
            </a:r>
          </a:p>
          <a:p>
            <a:endParaRPr lang="en-GB" sz="2400">
              <a:latin typeface="Century Schoolbook"/>
              <a:ea typeface="+mj-ea"/>
              <a:cs typeface="+mj-cs"/>
            </a:endParaRPr>
          </a:p>
        </p:txBody>
      </p:sp>
      <p:pic>
        <p:nvPicPr>
          <p:cNvPr id="15" name="Picture Placeholder 14" descr="A person with a beard wearing glasses&#10;&#10;Description automatically generated with low confidence">
            <a:extLst>
              <a:ext uri="{FF2B5EF4-FFF2-40B4-BE49-F238E27FC236}">
                <a16:creationId xmlns:a16="http://schemas.microsoft.com/office/drawing/2014/main" id="{52F43E2E-45D7-D8EF-F4C0-E97DAA929469}"/>
              </a:ext>
            </a:extLst>
          </p:cNvPr>
          <p:cNvPicPr>
            <a:picLocks noGrp="1" noChangeAspect="1"/>
          </p:cNvPicPr>
          <p:nvPr>
            <p:ph type="pic" sz="quarter" idx="10"/>
          </p:nvPr>
        </p:nvPicPr>
        <p:blipFill>
          <a:blip r:embed="rId3"/>
          <a:srcRect t="5194" b="5194"/>
          <a:stretch>
            <a:fillRect/>
          </a:stretch>
        </p:blipFill>
        <p:spPr/>
      </p:pic>
    </p:spTree>
    <p:extLst>
      <p:ext uri="{BB962C8B-B14F-4D97-AF65-F5344CB8AC3E}">
        <p14:creationId xmlns:p14="http://schemas.microsoft.com/office/powerpoint/2010/main" val="510242017"/>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485_TF45175639_Win32" id="{DA3BC7EA-B985-431E-917E-E4426AC6D1A1}" vid="{18535A56-0AAF-4A35-94B1-169306243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cd08bd-1e1e-469a-8ac4-c187034b96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57143302898F41934C8E4E7519B7B1" ma:contentTypeVersion="11" ma:contentTypeDescription="Create a new document." ma:contentTypeScope="" ma:versionID="2f5e31b07a67fff51d5c8d76fb793c9e">
  <xsd:schema xmlns:xsd="http://www.w3.org/2001/XMLSchema" xmlns:xs="http://www.w3.org/2001/XMLSchema" xmlns:p="http://schemas.microsoft.com/office/2006/metadata/properties" xmlns:ns2="4ccd08bd-1e1e-469a-8ac4-c187034b961f" xmlns:ns3="97f49b3d-ba18-453c-85bc-b516f4096980" targetNamespace="http://schemas.microsoft.com/office/2006/metadata/properties" ma:root="true" ma:fieldsID="86418e00959e4a7b0e2e6f1c48da189a" ns2:_="" ns3:_="">
    <xsd:import namespace="4ccd08bd-1e1e-469a-8ac4-c187034b961f"/>
    <xsd:import namespace="97f49b3d-ba18-453c-85bc-b516f40969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d08bd-1e1e-469a-8ac4-c187034b9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688d343-e684-46db-b94f-a4cae8ed196c"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f49b3d-ba18-453c-85bc-b516f40969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074CC8-2AE0-4869-A865-E4CD1468A090}">
  <ds:schemaRefs>
    <ds:schemaRef ds:uri="4ccd08bd-1e1e-469a-8ac4-c187034b961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33FA2-6A5D-4046-84B8-AE67EFCF4B2F}">
  <ds:schemaRefs>
    <ds:schemaRef ds:uri="http://schemas.microsoft.com/sharepoint/v3/contenttype/forms"/>
  </ds:schemaRefs>
</ds:datastoreItem>
</file>

<file path=customXml/itemProps3.xml><?xml version="1.0" encoding="utf-8"?>
<ds:datastoreItem xmlns:ds="http://schemas.openxmlformats.org/officeDocument/2006/customXml" ds:itemID="{B4F6F20C-9399-48FD-8527-0E9356C040F2}">
  <ds:schemaRefs>
    <ds:schemaRef ds:uri="4ccd08bd-1e1e-469a-8ac4-c187034b961f"/>
    <ds:schemaRef ds:uri="97f49b3d-ba18-453c-85bc-b516f40969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0</TotalTime>
  <Words>1160</Words>
  <Application>Microsoft Macintosh PowerPoint</Application>
  <PresentationFormat>Widescreen</PresentationFormat>
  <Paragraphs>50</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Microsoft YaHei Light</vt:lpstr>
      <vt:lpstr>Arial</vt:lpstr>
      <vt:lpstr>Calibri</vt:lpstr>
      <vt:lpstr>Century Schoolbook</vt:lpstr>
      <vt:lpstr>Corbel</vt:lpstr>
      <vt:lpstr>Headlines</vt:lpstr>
      <vt:lpstr>Presentazione standard di PowerPoint</vt:lpstr>
      <vt:lpstr>Bernhard Hufenbach leads the commercialisation and innovation team of the ESA Directorate for Human and Robotic Exploration. In this function, he is responsible for developing and implementing a comprehensive innovation plan for space exploration, which includes the delivery of new initiatives aimed at paving the way for a future low Earth orbit and lunar economy.   He has worked at ESA for 31 years in areas such as strategic planning, innovation management, project management, policy development, programme appraisal and evaluation, strategic partnership development, future studies and programme definition, outreach and technology development with a particular focus on space exploration.   Hufenbach holds two Master's degrees from the Technical University of Berlin and Delft in space systems and technologies and space system engineering, respectively.</vt:lpstr>
      <vt:lpstr>Badri Younes is the Deputy Associate Administrator for Space Communications and Navigation (SCaN). He is responsible for all activities associated with NASA's space communications and navigation policy, infrastructure and services, as well as spectrum management and data standards. Younes is also responsible for the development of enabling transformational technologies critical to meeting the Agency's vision for an integrated SCaN architecture aligned with NASA's future space exploration needs.  Prior to returning to NASA in 2007, Younes was the Department of Defense (DoD) Director for Spectrum Management with responsibility for spectrum policy and strategic planning and implementation. Under his leadership, the department successfully negotiated major win-win agreements with the Federal Communications Commission, National Telecommunications Information Administration, and the U.S. private sector. He successfully led the DoD spectrum management organisation to become more proactive in addressing radiofrequency (RF) and spectrum issues. He has been instrumental in transforming the management and use of the electromagnetic spectrum.</vt:lpstr>
      <vt:lpstr>  Italian ESA astronaut Samantha Cristoforetti was first launched to the International Space Station in 2014 for her 200-day Italian Space Agency ASI mission, Futura. In 2022 she returned to Earth’s orbital outpost ready for a new ESA mission: Minerva.   Samantha holds a Master’s degree in mechanical engineering with specialisations in aerospace propulsion and lightweight structures. She also earned her fighter pilot wings in 2006 as part of the Italian Air Force before being assigned to fly the AM-X ground attack fighter at the 51st Bomber Wing based in Istrana, Italy.   In 2009, Samantha was selected as an ESA astronaut and in 2012 she was assigned her first space mission to the International Space Station as a flight engineer on Russian spacecraft Soyuz TMA-15M for Expedition 42/43.   In 2022 Cristoforetti was launched to the Station once again – this time alongside NASA astronauts Kjell Lindgren, Bob Hines and Jessica Watkins in a SpaceX Crew Dragon as a member of Crew-4. She served as a member of Expedition 67.            </vt:lpstr>
      <vt:lpstr>Charlotte Nassey oversees Government affairs for ispace Europe, coordinating public-private partnerships and supporting policy making on commercialisation for space exploration. ispace is a global lunar exploration company offering transportation and exploration services.  Prior to joining ispace, Nassey worked in the procurement department at ESA as an assistant contracts officer for the ARTES programme. She graduated from a Master's in space and telecommunications law from the University of Paris-Saclay and holds a Master's in space studies from the International Space University.    </vt:lpstr>
      <vt:lpstr>Roberto Formaro has a degree in naval and mechanical engineering from the University of Naples and has thirty years of experience in the creation of major works and projects in the aerospace, oil and gas and construction sectors.   For 20 years at the Italian Space Agency, he has dealt with technologies and the realisation of complex space projects and has held numerous organisational positions.   Currently he is Director of the Programs and since 2015 has been the Italian Delegate at the Industrial Policy Committee of ESA. </vt:lpstr>
      <vt:lpstr>Anu Ojha OBE is a member of the Executive Committee of the UK Space Agency (UKSA) and director for the Championing Space Directorate. Included in his portfolio is leadership of the agency’s International and ESA Policy teams as well as UKSA’s public and parliamentary affairs, communications and education, skills development and inspiration programmes.  Prior to joining the Agency in May 2023, Ojha was the founder of the UK National Space Academy programme and a director of the National Space Centre. Appointed honorary professor in the School of Physics and Astronomy at the University of Leicester in 2016, he is a co-investigator in the University’s programme for nuclear power applications for exploration and has also been involved in data analysis from ESA’s Rosetta, Mars Express and SOHO missions. He continues to teach on the University’s MSc course in space exploration systems specialising in human survival in extreme environments.  From 2018 to 2023, Ojha was a member of ESA’s Human Spaceflight and Exploration Science Advisory Committee (HESAC) based at ESTEC.  </vt:lpstr>
      <vt:lpstr>Syed Hussain Bokhari began his consulting work with NSR (an Analysys Mason company) in 2020. He is an active member of the Space Forward Lab and Space Generation Advisory Council – Small Satellites &amp; Space Exploration Project Groups and helps to solve challenges and create solutions for next generation satellites and space exploration.  Bokhari previously worked with Satellite Canada Innovation Network as a business development manager. He conducted market assessments, strategic analyses and commercial due diligence. He also worked for Ryerson University as a project development officer in the student engagement team, and as a systems engineer at Ryerson University Space Systems.  Bokhari has a Bachelor’s and Master’s in aerospace engineering from Ryerson University, with a speciality in systems engineering. He also has a certificate in data analytics, big data and predictive analytics. Recently, Bokhari completed the Interactive Space Program at the International Space University, where he worked on a report on how to prepare, prevent, monitor and mitigate pandemics using space technologies.  </vt:lpstr>
    </vt:vector>
  </TitlesOfParts>
  <Company>ESA European Space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Massimiliano is responsible for the entire end-to-end system technology ecosystem at OneWeb including launch systems, R&amp;D, design, manufacture and delivery of OneWeb’s satellite ground network and user terminals. He oversees the entire spectrum engineering division and is also planning the next generation of system infrastructure, aspiring to achieve outstanding technical solutions and innovation for OneWeb’s Gen2 space-based connectivity network.   OneWeb is the global connectivity platform powered from space, headquartered in London, enabling connectivity for governments, businesses, and communities. Owned by global consortium of shareholders including: Bharti Global, the UK Government, Eutelsat, Softbank, Hughes and Hanwha, OneWeb is implementing a constellation of low Earth orbit satellites with a network of global gateway stations and a range of user terminals to provide an affordable, fast, high-bandwidth and low-latency communications service that is connected to the IoT future and is a pathway to 5G.</dc:title>
  <dc:creator>Elly Panagopoulou</dc:creator>
  <cp:lastModifiedBy>Marco Manca (ReMedia)</cp:lastModifiedBy>
  <cp:revision>26</cp:revision>
  <dcterms:created xsi:type="dcterms:W3CDTF">2023-05-23T08:36:09Z</dcterms:created>
  <dcterms:modified xsi:type="dcterms:W3CDTF">2023-06-14T09:25:13Z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0x0101003757143302898F41934C8E4E7519B7B1</vt:lpwstr>
  </property>
  <property fmtid="{D5CDD505-2E9C-101B-9397-08002B2CF9AE}" pid="3" name="MediaServiceImageTags">
    <vt:lpwstr/>
  </property>
</Properties>
</file>