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4"/>
  </p:sldMasterIdLst>
  <p:notesMasterIdLst>
    <p:notesMasterId r:id="rId11"/>
  </p:notesMasterIdLst>
  <p:handoutMasterIdLst>
    <p:handoutMasterId r:id="rId12"/>
  </p:handoutMasterIdLst>
  <p:sldIdLst>
    <p:sldId id="332" r:id="rId5"/>
    <p:sldId id="307" r:id="rId6"/>
    <p:sldId id="340" r:id="rId7"/>
    <p:sldId id="286" r:id="rId8"/>
    <p:sldId id="281" r:id="rId9"/>
    <p:sldId id="282" r:id="rId10"/>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174202-076D-4FCC-BB1F-880F8A848A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5FAD0C0A-72EF-4EA2-8D6C-4938445A10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C6063AB-68DD-4467-B9F3-CFD39EF31317}" type="datetime1">
              <a:rPr lang="en-GB" smtClean="0"/>
              <a:t>14/06/2023</a:t>
            </a:fld>
            <a:endParaRPr lang="en-GB"/>
          </a:p>
        </p:txBody>
      </p:sp>
      <p:sp>
        <p:nvSpPr>
          <p:cNvPr id="4" name="Footer Placeholder 3">
            <a:extLst>
              <a:ext uri="{FF2B5EF4-FFF2-40B4-BE49-F238E27FC236}">
                <a16:creationId xmlns:a16="http://schemas.microsoft.com/office/drawing/2014/main" id="{58AB2131-4249-4045-A9F7-9BE0F73F06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72180F18-DB0C-473D-93EA-5E50BE9DE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5F20474-88D6-46C9-AFA3-1C3CCC241887}" type="slidenum">
              <a:rPr lang="en-GB" smtClean="0"/>
              <a:t>‹N›</a:t>
            </a:fld>
            <a:endParaRPr lang="en-GB"/>
          </a:p>
        </p:txBody>
      </p:sp>
    </p:spTree>
    <p:extLst>
      <p:ext uri="{BB962C8B-B14F-4D97-AF65-F5344CB8AC3E}">
        <p14:creationId xmlns:p14="http://schemas.microsoft.com/office/powerpoint/2010/main" val="482191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7B0F02-3072-4C07-8D39-FB97D9D5FCA2}" type="datetime1">
              <a:rPr lang="en-GB" noProof="0" smtClean="0"/>
              <a:t>14/06/2023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B68C18-1BF1-F447-95ED-60EAAE35426E}" type="slidenum">
              <a:rPr lang="en-GB" noProof="0" smtClean="0"/>
              <a:t>‹N›</a:t>
            </a:fld>
            <a:endParaRPr lang="en-GB" noProof="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a:t>
            </a:fld>
            <a:endParaRPr lang="en-GB"/>
          </a:p>
        </p:txBody>
      </p:sp>
    </p:spTree>
    <p:extLst>
      <p:ext uri="{BB962C8B-B14F-4D97-AF65-F5344CB8AC3E}">
        <p14:creationId xmlns:p14="http://schemas.microsoft.com/office/powerpoint/2010/main" val="188293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2</a:t>
            </a:fld>
            <a:endParaRPr lang="en-GB"/>
          </a:p>
        </p:txBody>
      </p:sp>
    </p:spTree>
    <p:extLst>
      <p:ext uri="{BB962C8B-B14F-4D97-AF65-F5344CB8AC3E}">
        <p14:creationId xmlns:p14="http://schemas.microsoft.com/office/powerpoint/2010/main" val="117217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3</a:t>
            </a:fld>
            <a:endParaRPr lang="en-GB"/>
          </a:p>
        </p:txBody>
      </p:sp>
    </p:spTree>
    <p:extLst>
      <p:ext uri="{BB962C8B-B14F-4D97-AF65-F5344CB8AC3E}">
        <p14:creationId xmlns:p14="http://schemas.microsoft.com/office/powerpoint/2010/main" val="230497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4</a:t>
            </a:fld>
            <a:endParaRPr lang="en-GB"/>
          </a:p>
        </p:txBody>
      </p:sp>
    </p:spTree>
    <p:extLst>
      <p:ext uri="{BB962C8B-B14F-4D97-AF65-F5344CB8AC3E}">
        <p14:creationId xmlns:p14="http://schemas.microsoft.com/office/powerpoint/2010/main" val="320061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5</a:t>
            </a:fld>
            <a:endParaRPr lang="en-GB"/>
          </a:p>
        </p:txBody>
      </p:sp>
    </p:spTree>
    <p:extLst>
      <p:ext uri="{BB962C8B-B14F-4D97-AF65-F5344CB8AC3E}">
        <p14:creationId xmlns:p14="http://schemas.microsoft.com/office/powerpoint/2010/main" val="230549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6</a:t>
            </a:fld>
            <a:endParaRPr lang="en-GB"/>
          </a:p>
        </p:txBody>
      </p:sp>
    </p:spTree>
    <p:extLst>
      <p:ext uri="{BB962C8B-B14F-4D97-AF65-F5344CB8AC3E}">
        <p14:creationId xmlns:p14="http://schemas.microsoft.com/office/powerpoint/2010/main" val="675346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rtlCol="0" anchor="ctr"/>
          <a:lstStyle>
            <a:lvl1pPr marL="0" indent="0" algn="ctr">
              <a:buNone/>
              <a:defRPr i="1"/>
            </a:lvl1pPr>
          </a:lstStyle>
          <a:p>
            <a:pPr rtl="0"/>
            <a:r>
              <a:rPr lang="en-GB"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DAB8D192-CAF1-4A2C-85C9-1EDA35A31CD8}"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hasCustomPrompt="1"/>
          </p:nvPr>
        </p:nvSpPr>
        <p:spPr>
          <a:xfrm>
            <a:off x="5326063" y="559678"/>
            <a:ext cx="6103937" cy="519183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114259A3-C037-4D15-8CC5-E62C0AAC312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rtlCol="0" anchor="ctr"/>
          <a:lstStyle>
            <a:lvl1pPr marL="0" indent="0" algn="ctr">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7"/>
            <a:ext cx="3833906" cy="5274923"/>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3591F197-EE82-41CF-B217-E65F4EC035C7}"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hasCustomPrompt="1"/>
          </p:nvPr>
        </p:nvSpPr>
        <p:spPr>
          <a:xfrm>
            <a:off x="5181600" y="559678"/>
            <a:ext cx="6172200" cy="561728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sz="half" idx="1" hasCustomPrompt="1"/>
          </p:nvPr>
        </p:nvSpPr>
        <p:spPr>
          <a:xfrm>
            <a:off x="5181600" y="540628"/>
            <a:ext cx="6248400" cy="2488946"/>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5181600" y="3712467"/>
            <a:ext cx="6248400" cy="248222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5529CDE9-2DFB-42D0-9AF7-220768F44449}" type="datetime1">
              <a:rPr lang="en-GB" noProof="0" smtClean="0"/>
              <a:t>14/06/2023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rtlCol="0"/>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95259DA5-60B7-4DC7-997E-4ADDE1E2373F}" type="datetime1">
              <a:rPr lang="en-GB" noProof="0" smtClean="0"/>
              <a:t>14/06/2023</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Date Placeholder 2"/>
          <p:cNvSpPr>
            <a:spLocks noGrp="1"/>
          </p:cNvSpPr>
          <p:nvPr>
            <p:ph type="dt" sz="half" idx="10"/>
          </p:nvPr>
        </p:nvSpPr>
        <p:spPr/>
        <p:txBody>
          <a:bodyPr rtlCol="0"/>
          <a:lstStyle/>
          <a:p>
            <a:pPr rtl="0"/>
            <a:fld id="{7B74DD31-347E-4B54-B7FB-ECCF31FD43E0}" type="datetime1">
              <a:rPr lang="en-GB" noProof="0" smtClean="0"/>
              <a:t>14/06/2023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D69DEBE6-9705-4629-B2E2-B813F3EFD0D0}" type="datetime1">
              <a:rPr lang="en-GB" noProof="0" smtClean="0"/>
              <a:t>14/06/2023</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sp>
        <p:nvSpPr>
          <p:cNvPr id="3" name="Content Placeholder 2"/>
          <p:cNvSpPr>
            <a:spLocks noGrp="1"/>
          </p:cNvSpPr>
          <p:nvPr>
            <p:ph idx="1" hasCustomPrompt="1"/>
          </p:nvPr>
        </p:nvSpPr>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076178D-3F32-40F0-BDF4-CDEBDAACF6DF}"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p>
            <a:pPr rtl="0"/>
            <a:fld id="{77402A71-B2DA-4640-AFBC-A08F749C812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4" name="Date Placeholder 3"/>
          <p:cNvSpPr>
            <a:spLocks noGrp="1"/>
          </p:cNvSpPr>
          <p:nvPr>
            <p:ph type="dt" sz="half" idx="10"/>
          </p:nvPr>
        </p:nvSpPr>
        <p:spPr/>
        <p:txBody>
          <a:bodyPr rtlCol="0"/>
          <a:lstStyle/>
          <a:p>
            <a:pPr rtl="0"/>
            <a:fld id="{03735262-5D60-41D9-A9B6-FF5E468F41DF}"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rtlCol="0" anchor="ctr">
            <a:noAutofit/>
          </a:bodyPr>
          <a:lstStyle>
            <a:lvl1pPr marL="0" indent="0" algn="ctr">
              <a:lnSpc>
                <a:spcPct val="100000"/>
              </a:lnSpc>
              <a:buNone/>
              <a:defRPr sz="2000" i="1">
                <a:solidFill>
                  <a:schemeClr val="bg1"/>
                </a:solidFill>
                <a:latin typeface="+mj-lt"/>
              </a:defRPr>
            </a:lvl1pPr>
          </a:lstStyle>
          <a:p>
            <a:pPr lvl="0" rtl="0"/>
            <a:r>
              <a:rPr lang="en-GB"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n-GB"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n-GB"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ED3A9150-039F-4FB9-B8A2-F8F4040C0201}"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72DDA0E7-BF30-41B3-BA7F-0CB648457625}"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hasCustomPrompt="1"/>
          </p:nvPr>
        </p:nvSpPr>
        <p:spPr>
          <a:xfrm>
            <a:off x="762000" y="2831932"/>
            <a:ext cx="3833906" cy="1562638"/>
          </a:xfrm>
        </p:spPr>
        <p:txBody>
          <a:bodyPr rtlCol="0" anchor="b"/>
          <a:lstStyle>
            <a:lvl1pPr>
              <a:defRPr/>
            </a:lvl1pPr>
          </a:lstStyle>
          <a:p>
            <a:pPr rtl="0"/>
            <a:r>
              <a:rPr lang="en-GB" noProof="0"/>
              <a:t>Click to edit your title</a:t>
            </a:r>
          </a:p>
        </p:txBody>
      </p:sp>
      <p:sp>
        <p:nvSpPr>
          <p:cNvPr id="4" name="Date Placeholder 3"/>
          <p:cNvSpPr>
            <a:spLocks noGrp="1"/>
          </p:cNvSpPr>
          <p:nvPr>
            <p:ph type="dt" sz="half" idx="10"/>
          </p:nvPr>
        </p:nvSpPr>
        <p:spPr/>
        <p:txBody>
          <a:bodyPr rtlCol="0"/>
          <a:lstStyle/>
          <a:p>
            <a:pPr rtl="0"/>
            <a:fld id="{80F5BBF8-60EF-4A58-8AA1-0E5D107F711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rtlCol="0" anchor="ctr"/>
          <a:lstStyle>
            <a:lvl1pPr marL="0" indent="0" algn="ctr">
              <a:buNone/>
              <a:defRPr i="1"/>
            </a:lvl1pPr>
          </a:lstStyle>
          <a:p>
            <a:pPr rtl="0"/>
            <a:r>
              <a:rPr lang="en-GB"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rtlCol="0" anchor="ct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rtlCol="0" anchor="t">
            <a:normAutofit/>
          </a:bodyPr>
          <a:lstStyle>
            <a:lvl1pPr>
              <a:lnSpc>
                <a:spcPct val="85000"/>
              </a:lnSpc>
              <a:defRPr sz="7700" cap="none" baseline="0">
                <a:solidFill>
                  <a:schemeClr val="tx1">
                    <a:lumMod val="85000"/>
                    <a:lumOff val="15000"/>
                  </a:schemeClr>
                </a:solidFill>
              </a:defRPr>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1947673" y="1393748"/>
            <a:ext cx="8401429" cy="819150"/>
          </a:xfrm>
        </p:spPr>
        <p:txBody>
          <a:bodyPr rtlCol="0"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a:xfrm>
            <a:off x="8742955" y="6314439"/>
            <a:ext cx="1596622" cy="365125"/>
          </a:xfrm>
        </p:spPr>
        <p:txBody>
          <a:bodyPr rtlCol="0"/>
          <a:lstStyle>
            <a:lvl1pPr>
              <a:defRPr sz="1200">
                <a:solidFill>
                  <a:schemeClr val="tx1">
                    <a:lumMod val="85000"/>
                    <a:lumOff val="15000"/>
                  </a:schemeClr>
                </a:solidFill>
              </a:defRPr>
            </a:lvl1pPr>
          </a:lstStyle>
          <a:p>
            <a:pPr rtl="0"/>
            <a:fld id="{1C896760-A52A-4B0A-9FCE-F159B68F95D1}" type="datetime1">
              <a:rPr lang="en-GB" noProof="0" smtClean="0"/>
              <a:t>14/06/2023</a:t>
            </a:fld>
            <a:endParaRPr lang="en-GB" noProof="0"/>
          </a:p>
        </p:txBody>
      </p:sp>
      <p:sp>
        <p:nvSpPr>
          <p:cNvPr id="5" name="Footer Placeholder 4"/>
          <p:cNvSpPr>
            <a:spLocks noGrp="1"/>
          </p:cNvSpPr>
          <p:nvPr>
            <p:ph type="ftr" sz="quarter" idx="11"/>
          </p:nvPr>
        </p:nvSpPr>
        <p:spPr>
          <a:xfrm>
            <a:off x="1947673" y="6314440"/>
            <a:ext cx="6480226" cy="365125"/>
          </a:xfrm>
        </p:spPr>
        <p:txBody>
          <a:bodyPr rtlCol="0"/>
          <a:lstStyle>
            <a:lvl1pPr>
              <a:defRPr b="0">
                <a:solidFill>
                  <a:schemeClr val="tx1">
                    <a:lumMod val="85000"/>
                    <a:lumOff val="15000"/>
                  </a:schemeClr>
                </a:solidFill>
              </a:defRPr>
            </a:lvl1pPr>
          </a:lstStyle>
          <a:p>
            <a:pPr rtl="0"/>
            <a:endParaRPr lang="en-GB" noProof="0"/>
          </a:p>
        </p:txBody>
      </p:sp>
      <p:sp>
        <p:nvSpPr>
          <p:cNvPr id="6" name="Slide Number Placeholder 5"/>
          <p:cNvSpPr>
            <a:spLocks noGrp="1"/>
          </p:cNvSpPr>
          <p:nvPr>
            <p:ph type="sldNum" sz="quarter" idx="12"/>
          </p:nvPr>
        </p:nvSpPr>
        <p:spPr>
          <a:xfrm>
            <a:off x="11784011" y="1620760"/>
            <a:ext cx="407988" cy="365125"/>
          </a:xfrm>
        </p:spPr>
        <p:txBody>
          <a:bodyPr rtlCol="0"/>
          <a:lstStyle>
            <a:lvl1pPr>
              <a:defRPr>
                <a:solidFill>
                  <a:schemeClr val="bg2"/>
                </a:solidFill>
              </a:defRPr>
            </a:lvl1pPr>
          </a:lstStyle>
          <a:p>
            <a:pPr rtl="0"/>
            <a:fld id="{13D2E340-0663-474B-992C-9192B5C45E57}" type="slidenum">
              <a:rPr lang="en-GB" noProof="0" smtClean="0"/>
              <a:t>‹N›</a:t>
            </a:fld>
            <a:endParaRPr lang="en-GB"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F887B716-D79C-4B40-B931-1D91F43C7E50}" type="datetime1">
              <a:rPr lang="en-GB" noProof="0" smtClean="0"/>
              <a:t>14/06/2023</a:t>
            </a:fld>
            <a:endParaRPr lang="en-GB"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endParaRPr lang="en-GB"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pPr rtl="0"/>
            <a:fld id="{13D2E340-0663-474B-992C-9192B5C45E57}" type="slidenum">
              <a:rPr lang="en-GB" noProof="0" smtClean="0"/>
              <a:t>‹N›</a:t>
            </a:fld>
            <a:endParaRPr lang="en-GB"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41F06E4-B413-33D6-FBCC-3F17B347E0D6}"/>
              </a:ext>
            </a:extLst>
          </p:cNvPr>
          <p:cNvSpPr>
            <a:spLocks noGrp="1"/>
          </p:cNvSpPr>
          <p:nvPr>
            <p:ph type="subTitle" idx="1"/>
          </p:nvPr>
        </p:nvSpPr>
        <p:spPr>
          <a:xfrm>
            <a:off x="347170" y="2646264"/>
            <a:ext cx="4987147" cy="930805"/>
          </a:xfrm>
        </p:spPr>
        <p:txBody>
          <a:bodyPr rtlCol="0"/>
          <a:lstStyle/>
          <a:p>
            <a:r>
              <a:rPr lang="en-GB" sz="2800" b="1" i="0" dirty="0">
                <a:latin typeface="Arial" panose="020B0604020202020204" pitchFamily="34" charset="0"/>
                <a:ea typeface="+mj-ea"/>
                <a:cs typeface="Arial" panose="020B0604020202020204" pitchFamily="34" charset="0"/>
              </a:rPr>
              <a:t>Session 7</a:t>
            </a:r>
          </a:p>
          <a:p>
            <a:r>
              <a:rPr lang="en-GB" sz="2800" b="1" i="0" dirty="0">
                <a:latin typeface="Arial" panose="020B0604020202020204" pitchFamily="34" charset="0"/>
                <a:ea typeface="+mj-ea"/>
                <a:cs typeface="Arial" panose="020B0604020202020204" pitchFamily="34" charset="0"/>
              </a:rPr>
              <a:t>VALUES</a:t>
            </a:r>
            <a:endParaRPr lang="en-US" b="1" i="0" dirty="0">
              <a:latin typeface="Arial" panose="020B0604020202020204" pitchFamily="34" charset="0"/>
              <a:ea typeface="+mj-ea"/>
              <a:cs typeface="Arial" panose="020B0604020202020204" pitchFamily="34" charset="0"/>
            </a:endParaRPr>
          </a:p>
        </p:txBody>
      </p:sp>
      <p:sp>
        <p:nvSpPr>
          <p:cNvPr id="6" name="Subtitle 2">
            <a:extLst>
              <a:ext uri="{FF2B5EF4-FFF2-40B4-BE49-F238E27FC236}">
                <a16:creationId xmlns:a16="http://schemas.microsoft.com/office/drawing/2014/main" id="{20C26348-D5A6-953C-032A-F1DBDA3A2483}"/>
              </a:ext>
            </a:extLst>
          </p:cNvPr>
          <p:cNvSpPr txBox="1">
            <a:spLocks/>
          </p:cNvSpPr>
          <p:nvPr/>
        </p:nvSpPr>
        <p:spPr>
          <a:xfrm>
            <a:off x="5662777" y="2752486"/>
            <a:ext cx="5387853" cy="718363"/>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it-IT" sz="2000" i="0" dirty="0">
                <a:solidFill>
                  <a:srgbClr val="FFFFFF"/>
                </a:solidFill>
                <a:effectLst/>
                <a:latin typeface="Arial" panose="020B0604020202020204" pitchFamily="34" charset="0"/>
                <a:cs typeface="Arial" panose="020B0604020202020204" pitchFamily="34" charset="0"/>
              </a:rPr>
              <a:t>SPACE FOR A GREEN TRANSITION</a:t>
            </a:r>
            <a:br>
              <a:rPr lang="it-IT" sz="2000" i="0" dirty="0">
                <a:solidFill>
                  <a:srgbClr val="FFFFFF"/>
                </a:solidFill>
                <a:effectLst/>
                <a:latin typeface="Arial" panose="020B0604020202020204" pitchFamily="34" charset="0"/>
                <a:cs typeface="Arial" panose="020B0604020202020204" pitchFamily="34" charset="0"/>
              </a:rPr>
            </a:br>
            <a:r>
              <a:rPr lang="it-IT" sz="2000" i="0" dirty="0">
                <a:solidFill>
                  <a:srgbClr val="FFFFFF"/>
                </a:solidFill>
                <a:effectLst/>
                <a:latin typeface="Arial" panose="020B0604020202020204" pitchFamily="34" charset="0"/>
                <a:cs typeface="Arial" panose="020B0604020202020204" pitchFamily="34" charset="0"/>
              </a:rPr>
              <a:t>AND RESILIENCE TO CLIMATE IMPACT</a:t>
            </a:r>
          </a:p>
        </p:txBody>
      </p:sp>
    </p:spTree>
    <p:extLst>
      <p:ext uri="{BB962C8B-B14F-4D97-AF65-F5344CB8AC3E}">
        <p14:creationId xmlns:p14="http://schemas.microsoft.com/office/powerpoint/2010/main" val="28493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696856" y="1653664"/>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Barry French was appointed as Inmarsat’s Chief Marketing &amp; Communications Officer in April 2021. An award-winning, multi-industry leader in communications, marketing and corporate affairs, he joins Inmarsat from Nokia, where he was chief marketing officer from 2014 to 2020. During his time at the company, French was responsible for fundamentally repositioning Nokia Siemens Networks as a mobile networks specialist, rebuilding the Nokia brand, amplifying its value by more than four times and strengthening financial communications.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French pioneered an award-winning sustainability programme and was a key member of the executive leadership team that drove the Alcatel-Lucent acquisition.</a:t>
            </a:r>
            <a:endParaRPr lang="en-US"/>
          </a:p>
          <a:p>
            <a:pPr>
              <a:lnSpc>
                <a:spcPct val="100000"/>
              </a:lnSpc>
            </a:pPr>
            <a:br>
              <a:rPr lang="en-GB" sz="1500" i="0">
                <a:latin typeface="Microsoft YaHei Light"/>
                <a:ea typeface="Microsoft YaHei Light"/>
                <a:cs typeface="Kigelia"/>
              </a:rPr>
            </a:br>
            <a:r>
              <a:rPr lang="en-GB" sz="1500" i="0">
                <a:latin typeface="Microsoft YaHei Light"/>
                <a:ea typeface="Microsoft YaHei Light"/>
                <a:cs typeface="Kigelia"/>
              </a:rPr>
              <a:t>French started his career in the world of political consulting in the United States and has worked at companies including the Sawyer/Miller Group, Dell, Raytheon, United Airlines and Nokia. A Political Science graduate, he holds a Master's in international affairs from Columbia University’s School of International and Public Affairs in New York.</a:t>
            </a:r>
            <a:br>
              <a:rPr lang="en-GB" sz="1500" i="0">
                <a:latin typeface="Microsoft YaHei Light"/>
                <a:ea typeface="Microsoft YaHei Light"/>
                <a:cs typeface="Kigelia"/>
              </a:rPr>
            </a:b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endParaRPr lang="en-GB" sz="1500" i="0">
              <a:latin typeface="Microsoft YaHei Light"/>
              <a:ea typeface="Microsoft YaHei Light"/>
              <a:cs typeface="Kigelia"/>
            </a:endParaRP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322878"/>
          </a:xfrm>
        </p:spPr>
        <p:txBody>
          <a:bodyPr rtlCol="0"/>
          <a:lstStyle/>
          <a:p>
            <a:r>
              <a:rPr lang="en-GB" sz="2800">
                <a:latin typeface="+mj-lt"/>
                <a:ea typeface="+mj-ea"/>
                <a:cs typeface="+mj-cs"/>
              </a:rPr>
              <a:t>Barry French</a:t>
            </a:r>
            <a:endParaRPr lang="en-US"/>
          </a:p>
          <a:p>
            <a:endParaRPr lang="en-GB" sz="2800">
              <a:latin typeface="Century Schoolbook"/>
            </a:endParaRPr>
          </a:p>
          <a:p>
            <a:r>
              <a:rPr lang="en-GB" sz="2400">
                <a:latin typeface="Century Schoolbook"/>
              </a:rPr>
              <a:t>Chief</a:t>
            </a:r>
            <a:r>
              <a:rPr lang="en-GB" sz="2400">
                <a:latin typeface="Century Schoolbook"/>
                <a:ea typeface="+mj-ea"/>
                <a:cs typeface="+mj-cs"/>
              </a:rPr>
              <a:t> Marketing &amp; Communications Officer</a:t>
            </a:r>
            <a:endParaRPr lang="en-GB">
              <a:latin typeface="Corbel" panose="020B0503020204020204"/>
              <a:ea typeface="+mj-ea"/>
              <a:cs typeface="+mj-cs"/>
            </a:endParaRPr>
          </a:p>
          <a:p>
            <a:r>
              <a:rPr lang="en-GB" sz="2400">
                <a:latin typeface="Century Schoolbook"/>
                <a:ea typeface="+mj-ea"/>
                <a:cs typeface="+mj-cs"/>
              </a:rPr>
              <a:t>Inmarsat</a:t>
            </a:r>
            <a:endParaRPr lang="en-GB">
              <a:ea typeface="+mj-ea"/>
              <a:cs typeface="+mj-cs"/>
            </a:endParaRPr>
          </a:p>
        </p:txBody>
      </p:sp>
      <p:pic>
        <p:nvPicPr>
          <p:cNvPr id="5" name="Picture 5">
            <a:extLst>
              <a:ext uri="{FF2B5EF4-FFF2-40B4-BE49-F238E27FC236}">
                <a16:creationId xmlns:a16="http://schemas.microsoft.com/office/drawing/2014/main" id="{2B90CD30-90C7-9441-D206-C0FA19F52284}"/>
              </a:ext>
            </a:extLst>
          </p:cNvPr>
          <p:cNvPicPr>
            <a:picLocks noGrp="1" noChangeAspect="1"/>
          </p:cNvPicPr>
          <p:nvPr>
            <p:ph type="pic" sz="quarter" idx="10"/>
          </p:nvPr>
        </p:nvPicPr>
        <p:blipFill>
          <a:blip r:embed="rId3"/>
          <a:srcRect l="8804" r="8804"/>
          <a:stretch/>
        </p:blipFill>
        <p:spPr/>
      </p:pic>
    </p:spTree>
    <p:extLst>
      <p:ext uri="{BB962C8B-B14F-4D97-AF65-F5344CB8AC3E}">
        <p14:creationId xmlns:p14="http://schemas.microsoft.com/office/powerpoint/2010/main" val="166428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Sebastien </a:t>
            </a:r>
            <a:r>
              <a:rPr lang="en-GB" sz="1500" i="0" err="1">
                <a:latin typeface="Microsoft YaHei Light"/>
                <a:ea typeface="Microsoft YaHei Light"/>
                <a:cs typeface="Kigelia"/>
              </a:rPr>
              <a:t>Moranta</a:t>
            </a:r>
            <a:r>
              <a:rPr lang="en-GB" sz="1500" i="0">
                <a:latin typeface="Microsoft YaHei Light"/>
                <a:ea typeface="Microsoft YaHei Light"/>
                <a:cs typeface="Kigelia"/>
              </a:rPr>
              <a:t> coordinates the development of the Accelerators at ESA, a new concept of cooperation and action to boost the use of space to address urgent global challenges.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Prior to joining ESA, he was the manager of the European Space Policy Institute, an independent think-tank specialised in space-related affairs. </a:t>
            </a:r>
            <a:r>
              <a:rPr lang="en-GB" sz="1500" i="0" err="1">
                <a:latin typeface="Microsoft YaHei Light"/>
                <a:ea typeface="Microsoft YaHei Light"/>
                <a:cs typeface="Kigelia"/>
              </a:rPr>
              <a:t>Moranta</a:t>
            </a:r>
            <a:r>
              <a:rPr lang="en-GB" sz="1500" i="0">
                <a:latin typeface="Microsoft YaHei Light"/>
                <a:ea typeface="Microsoft YaHei Light"/>
                <a:cs typeface="Kigelia"/>
              </a:rPr>
              <a:t> was also a senior associate at PricewaterhouseCoopers Advisory where he managed space-related studies for the European Commission, ESA, GSA and other space sector stakeholders.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err="1">
                <a:latin typeface="Microsoft YaHei Light"/>
                <a:ea typeface="Microsoft YaHei Light"/>
                <a:cs typeface="Kigelia"/>
              </a:rPr>
              <a:t>Moranta</a:t>
            </a:r>
            <a:r>
              <a:rPr lang="en-GB" sz="1500" i="0">
                <a:latin typeface="Microsoft YaHei Light"/>
                <a:ea typeface="Microsoft YaHei Light"/>
                <a:cs typeface="Kigelia"/>
              </a:rPr>
              <a:t> was also a former analyst at </a:t>
            </a:r>
            <a:r>
              <a:rPr lang="en-GB" sz="1500" i="0" err="1">
                <a:latin typeface="Microsoft YaHei Light"/>
                <a:ea typeface="Microsoft YaHei Light"/>
                <a:cs typeface="Kigelia"/>
              </a:rPr>
              <a:t>Eurospace</a:t>
            </a:r>
            <a:r>
              <a:rPr lang="en-GB" sz="1500" i="0">
                <a:latin typeface="Microsoft YaHei Light"/>
                <a:ea typeface="Microsoft YaHei Light"/>
                <a:cs typeface="Kigelia"/>
              </a:rPr>
              <a:t>, the association of the European space industry, where he worked on a variety of space-related topics including strategy and policy, programme management, R&amp;D&amp;I, standardisation, security, business and economics across different space domains.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err="1">
                <a:latin typeface="Microsoft YaHei Light"/>
                <a:ea typeface="Microsoft YaHei Light"/>
                <a:cs typeface="Kigelia"/>
              </a:rPr>
              <a:t>Moranta</a:t>
            </a:r>
            <a:r>
              <a:rPr lang="en-GB" sz="1500" i="0">
                <a:latin typeface="Microsoft YaHei Light"/>
                <a:ea typeface="Microsoft YaHei Light"/>
                <a:cs typeface="Kigelia"/>
              </a:rPr>
              <a:t> has an aerospace engineer degree from the </a:t>
            </a:r>
            <a:r>
              <a:rPr lang="en-GB" sz="1500" i="0" err="1">
                <a:latin typeface="Microsoft YaHei Light"/>
                <a:ea typeface="Microsoft YaHei Light"/>
                <a:cs typeface="Kigelia"/>
              </a:rPr>
              <a:t>Institut</a:t>
            </a:r>
            <a:r>
              <a:rPr lang="en-GB" sz="1500" i="0">
                <a:latin typeface="Microsoft YaHei Light"/>
                <a:ea typeface="Microsoft YaHei Light"/>
                <a:cs typeface="Kigelia"/>
              </a:rPr>
              <a:t> Polytechnique des Sciences </a:t>
            </a:r>
            <a:r>
              <a:rPr lang="en-GB" sz="1500" i="0" err="1">
                <a:latin typeface="Microsoft YaHei Light"/>
                <a:ea typeface="Microsoft YaHei Light"/>
                <a:cs typeface="Kigelia"/>
              </a:rPr>
              <a:t>Avancées</a:t>
            </a:r>
            <a:r>
              <a:rPr lang="en-GB" sz="1500" i="0">
                <a:latin typeface="Microsoft YaHei Light"/>
                <a:ea typeface="Microsoft YaHei Light"/>
                <a:cs typeface="Kigelia"/>
              </a:rPr>
              <a:t> (IPSA) in Paris.</a:t>
            </a:r>
            <a:endParaRPr lang="en-US"/>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270326"/>
          </a:xfrm>
        </p:spPr>
        <p:txBody>
          <a:bodyPr rtlCol="0"/>
          <a:lstStyle/>
          <a:p>
            <a:r>
              <a:rPr lang="en-GB" sz="2800">
                <a:latin typeface="+mj-lt"/>
                <a:ea typeface="+mj-ea"/>
                <a:cs typeface="+mj-cs"/>
              </a:rPr>
              <a:t>Sebastien </a:t>
            </a:r>
            <a:r>
              <a:rPr lang="en-GB" sz="2800" err="1">
                <a:latin typeface="+mj-lt"/>
                <a:ea typeface="+mj-ea"/>
                <a:cs typeface="+mj-cs"/>
              </a:rPr>
              <a:t>Moranta</a:t>
            </a:r>
            <a:endParaRPr lang="en-GB" sz="2800" err="1">
              <a:latin typeface="Century Schoolbook"/>
            </a:endParaRPr>
          </a:p>
          <a:p>
            <a:endParaRPr lang="en-GB" sz="2800">
              <a:latin typeface="Century Schoolbook"/>
            </a:endParaRPr>
          </a:p>
          <a:p>
            <a:r>
              <a:rPr lang="en-GB" sz="2400">
                <a:latin typeface="Century Schoolbook"/>
              </a:rPr>
              <a:t>Accelerator</a:t>
            </a:r>
            <a:r>
              <a:rPr lang="en-GB" sz="2400">
                <a:latin typeface="Century Schoolbook"/>
                <a:ea typeface="Verdana"/>
                <a:cs typeface="+mj-cs"/>
              </a:rPr>
              <a:t> Development Coordinator</a:t>
            </a:r>
            <a:endParaRPr lang="en-GB" sz="2400">
              <a:cs typeface="+mj-cs"/>
            </a:endParaRPr>
          </a:p>
          <a:p>
            <a:r>
              <a:rPr lang="en-GB" sz="2400">
                <a:latin typeface="Century Schoolbook"/>
                <a:ea typeface="Verdana"/>
                <a:cs typeface="+mj-cs"/>
              </a:rPr>
              <a:t>European</a:t>
            </a:r>
            <a:r>
              <a:rPr lang="en-GB" sz="2400">
                <a:latin typeface="Century Schoolbook"/>
                <a:ea typeface="+mj-ea"/>
                <a:cs typeface="+mj-cs"/>
              </a:rPr>
              <a:t> Space Agency (ESA)</a:t>
            </a:r>
            <a:endParaRPr lang="en-GB" sz="2400">
              <a:ea typeface="+mj-ea"/>
              <a:cs typeface="+mj-cs"/>
            </a:endParaRPr>
          </a:p>
        </p:txBody>
      </p:sp>
      <p:pic>
        <p:nvPicPr>
          <p:cNvPr id="4" name="Picture 5">
            <a:extLst>
              <a:ext uri="{FF2B5EF4-FFF2-40B4-BE49-F238E27FC236}">
                <a16:creationId xmlns:a16="http://schemas.microsoft.com/office/drawing/2014/main" id="{BE4240D2-D6FE-061A-CEAD-B65F439E176B}"/>
              </a:ext>
            </a:extLst>
          </p:cNvPr>
          <p:cNvPicPr>
            <a:picLocks noGrp="1" noChangeAspect="1"/>
          </p:cNvPicPr>
          <p:nvPr>
            <p:ph type="pic" sz="quarter" idx="10"/>
          </p:nvPr>
        </p:nvPicPr>
        <p:blipFill>
          <a:blip r:embed="rId3"/>
          <a:srcRect/>
          <a:stretch/>
        </p:blipFill>
        <p:spPr/>
      </p:pic>
    </p:spTree>
    <p:extLst>
      <p:ext uri="{BB962C8B-B14F-4D97-AF65-F5344CB8AC3E}">
        <p14:creationId xmlns:p14="http://schemas.microsoft.com/office/powerpoint/2010/main" val="248535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47656" y="1264197"/>
            <a:ext cx="5814260" cy="4455870"/>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Alessio Leone is CAMO Postholder of ITA Airways, the new Italian Airline that started operations in October 2021. He has the responsibility of ensuring the technical efficiency and airworthiness status of the fleet - which since the beginning of operations, in a short time, grew up with entry into the service of new technology aircraft, Airbus A350, A220, A330neo and A320neo. </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After his University degree in aeronautical engineering at University “La Sapienza” of Rome, he moved to Sardinia where he started working in the Technical Office of a small turboprop aircraft operator. He then moved to Airline AirOne, where he worked in the Quality &amp; Safety department, becoming Quality &amp; Safety Director until his Alitalia experience in the Engineering &amp; Maintenance department as Vice President Technical Services until July 2021, where he participated in the startup of ITA Airways.</a:t>
            </a:r>
            <a:endParaRPr lang="en-GB"/>
          </a:p>
        </p:txBody>
      </p:sp>
      <p:pic>
        <p:nvPicPr>
          <p:cNvPr id="11" name="Picture 11" descr="A picture containing person, person, wall, wearing&#10;&#10;Description automatically generated">
            <a:extLst>
              <a:ext uri="{FF2B5EF4-FFF2-40B4-BE49-F238E27FC236}">
                <a16:creationId xmlns:a16="http://schemas.microsoft.com/office/drawing/2014/main" id="{76E88F98-C7C5-EDB0-A485-4E4FDB29FB56}"/>
              </a:ext>
            </a:extLst>
          </p:cNvPr>
          <p:cNvPicPr>
            <a:picLocks noGrp="1" noChangeAspect="1"/>
          </p:cNvPicPr>
          <p:nvPr>
            <p:ph type="pic" sz="quarter" idx="10"/>
          </p:nvPr>
        </p:nvPicPr>
        <p:blipFill>
          <a:blip r:embed="rId3"/>
          <a:srcRect t="12500" b="12500"/>
          <a:stretch/>
        </p:blipFill>
        <p:spPr/>
      </p:pic>
      <p:sp>
        <p:nvSpPr>
          <p:cNvPr id="10" name="Subtitle 2">
            <a:extLst>
              <a:ext uri="{FF2B5EF4-FFF2-40B4-BE49-F238E27FC236}">
                <a16:creationId xmlns:a16="http://schemas.microsoft.com/office/drawing/2014/main" id="{BF893860-5696-CA89-724A-BFC357703610}"/>
              </a:ext>
            </a:extLst>
          </p:cNvPr>
          <p:cNvSpPr>
            <a:spLocks noGrp="1"/>
          </p:cNvSpPr>
          <p:nvPr>
            <p:ph type="subTitle" idx="1"/>
          </p:nvPr>
        </p:nvSpPr>
        <p:spPr>
          <a:xfrm>
            <a:off x="314325" y="3880237"/>
            <a:ext cx="4987147" cy="2028716"/>
          </a:xfrm>
        </p:spPr>
        <p:txBody>
          <a:bodyPr rtlCol="0"/>
          <a:lstStyle/>
          <a:p>
            <a:r>
              <a:rPr lang="en-GB" sz="2800">
                <a:latin typeface="+mj-lt"/>
                <a:ea typeface="+mj-ea"/>
                <a:cs typeface="+mj-cs"/>
              </a:rPr>
              <a:t>Alessio Leone</a:t>
            </a:r>
            <a:endParaRPr lang="en-US"/>
          </a:p>
          <a:p>
            <a:endParaRPr lang="en-GB" sz="2400">
              <a:latin typeface="+mj-lt"/>
              <a:ea typeface="+mj-ea"/>
              <a:cs typeface="+mj-cs"/>
            </a:endParaRPr>
          </a:p>
          <a:p>
            <a:r>
              <a:rPr lang="en-GB" sz="2400">
                <a:latin typeface="+mj-lt"/>
                <a:ea typeface="+mj-ea"/>
                <a:cs typeface="+mj-cs"/>
              </a:rPr>
              <a:t>Postholder CAMO –</a:t>
            </a:r>
            <a:endParaRPr lang="en-GB">
              <a:latin typeface="Corbel" panose="020B0503020204020204"/>
              <a:ea typeface="+mj-ea"/>
              <a:cs typeface="+mj-cs"/>
            </a:endParaRPr>
          </a:p>
          <a:p>
            <a:r>
              <a:rPr lang="en-GB" sz="2400">
                <a:latin typeface="+mj-lt"/>
                <a:ea typeface="+mj-ea"/>
                <a:cs typeface="+mj-cs"/>
              </a:rPr>
              <a:t>Maintenance Executive</a:t>
            </a:r>
            <a:endParaRPr lang="en-GB">
              <a:ea typeface="+mj-ea"/>
              <a:cs typeface="+mj-cs"/>
            </a:endParaRPr>
          </a:p>
          <a:p>
            <a:r>
              <a:rPr lang="en-GB" sz="2400">
                <a:latin typeface="+mj-lt"/>
                <a:ea typeface="+mj-ea"/>
                <a:cs typeface="+mj-cs"/>
              </a:rPr>
              <a:t>ITA Airways </a:t>
            </a:r>
            <a:endParaRPr lang="en-GB">
              <a:ea typeface="+mj-ea"/>
              <a:cs typeface="+mj-cs"/>
            </a:endParaRPr>
          </a:p>
        </p:txBody>
      </p:sp>
    </p:spTree>
    <p:extLst>
      <p:ext uri="{BB962C8B-B14F-4D97-AF65-F5344CB8AC3E}">
        <p14:creationId xmlns:p14="http://schemas.microsoft.com/office/powerpoint/2010/main" val="184185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62033" y="1249819"/>
            <a:ext cx="5943657" cy="448462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Daniela Petrovic is the co-founder of Darwin Innovation Group, a highly successful R&amp;D company focussed on implementation of ubiquitous communication solutions to connected autonomous vehicles (CAVs). </a:t>
            </a:r>
            <a:br>
              <a:rPr lang="en-GB" sz="1500" i="0">
                <a:latin typeface="Microsoft YaHei Light" panose="020B0502040204020203" pitchFamily="34" charset="-122"/>
                <a:ea typeface="Microsoft YaHei Light" panose="020B0502040204020203" pitchFamily="34" charset="-122"/>
                <a:cs typeface="Kigelia" panose="020B0502040204020203" pitchFamily="34" charset="0"/>
              </a:rPr>
            </a:br>
            <a:br>
              <a:rPr lang="en-GB" sz="1500" i="0">
                <a:latin typeface="Microsoft YaHei Light" panose="020B0502040204020203" pitchFamily="34" charset="-122"/>
                <a:ea typeface="Microsoft YaHei Light" panose="020B0502040204020203" pitchFamily="34" charset="-122"/>
                <a:cs typeface="Kigelia" panose="020B0502040204020203" pitchFamily="34" charset="0"/>
              </a:rPr>
            </a:br>
            <a:r>
              <a:rPr lang="en-GB" sz="1500" i="0">
                <a:latin typeface="Microsoft YaHei Light"/>
                <a:ea typeface="Microsoft YaHei Light"/>
                <a:cs typeface="Kigelia"/>
              </a:rPr>
              <a:t>Petrovic believes in an important triangle, government-industry-academia, in shaping the future of innovation. Her academic research is focused on creation of frameworks for making successful innovation ecosystems and highlighting their importance for enhancing the cycle of industry-academia- industry knowledge exchange. </a:t>
            </a:r>
            <a:br>
              <a:rPr lang="en-GB" sz="1500" i="0">
                <a:latin typeface="Microsoft YaHei Light" panose="020B0502040204020203" pitchFamily="34" charset="-122"/>
                <a:ea typeface="Microsoft YaHei Light" panose="020B0502040204020203" pitchFamily="34" charset="-122"/>
                <a:cs typeface="Kigelia" panose="020B0502040204020203" pitchFamily="34" charset="0"/>
              </a:rPr>
            </a:br>
            <a:br>
              <a:rPr lang="en-GB" sz="1500" i="0">
                <a:latin typeface="Microsoft YaHei Light"/>
                <a:ea typeface="Microsoft YaHei Light"/>
                <a:cs typeface="Kigelia"/>
              </a:rPr>
            </a:br>
            <a:r>
              <a:rPr lang="en-GB" sz="1500" i="0">
                <a:latin typeface="Microsoft YaHei Light"/>
                <a:ea typeface="Microsoft YaHei Light"/>
                <a:cs typeface="Kigelia"/>
              </a:rPr>
              <a:t>Petrovic’s background is in engineering and business management and her career spans over 20 years of working in executive management roles across Europe and Asia to set and execute planned and emergent strategies in the spaces of innovation and new technologies. Equally enthusiastic to create strategy for new products in the marketplace and creating new markets for the products, Daniela’s vision is for Darwin to be an enabler of CAVs becoming mainstream eco-friendly transport options. </a:t>
            </a:r>
            <a:endParaRPr lang="en-GB" sz="1500" i="0">
              <a:latin typeface="Microsoft YaHei Light" panose="020B0502040204020203" pitchFamily="34" charset="-122"/>
              <a:ea typeface="Microsoft YaHei Light" panose="020B0502040204020203" pitchFamily="34" charset="-122"/>
              <a:cs typeface="Kigelia" panose="020B0502040204020203" pitchFamily="34" charset="0"/>
            </a:endParaRPr>
          </a:p>
        </p:txBody>
      </p:sp>
      <p:sp>
        <p:nvSpPr>
          <p:cNvPr id="7" name="Subtitle 2">
            <a:extLst>
              <a:ext uri="{FF2B5EF4-FFF2-40B4-BE49-F238E27FC236}">
                <a16:creationId xmlns:a16="http://schemas.microsoft.com/office/drawing/2014/main" id="{2A5F6480-7A7F-E2D1-F9F4-DED552E4FF39}"/>
              </a:ext>
            </a:extLst>
          </p:cNvPr>
          <p:cNvSpPr>
            <a:spLocks noGrp="1"/>
          </p:cNvSpPr>
          <p:nvPr>
            <p:ph type="subTitle" idx="1"/>
          </p:nvPr>
        </p:nvSpPr>
        <p:spPr>
          <a:xfrm>
            <a:off x="314325" y="3880237"/>
            <a:ext cx="4987147" cy="1862029"/>
          </a:xfrm>
        </p:spPr>
        <p:txBody>
          <a:bodyPr vert="horz" lIns="91440" tIns="45720" rIns="91440" bIns="45720" rtlCol="0" anchor="b">
            <a:noAutofit/>
          </a:bodyPr>
          <a:lstStyle/>
          <a:p>
            <a:r>
              <a:rPr lang="en-GB" sz="2800">
                <a:latin typeface="+mj-lt"/>
                <a:ea typeface="+mj-ea"/>
                <a:cs typeface="+mj-cs"/>
              </a:rPr>
              <a:t>Daniela Petrovic</a:t>
            </a:r>
          </a:p>
          <a:p>
            <a:endParaRPr lang="en-GB" sz="2800">
              <a:latin typeface="+mj-lt"/>
              <a:ea typeface="+mj-ea"/>
              <a:cs typeface="+mj-cs"/>
            </a:endParaRPr>
          </a:p>
          <a:p>
            <a:r>
              <a:rPr lang="en-GB" sz="2400">
                <a:latin typeface="+mj-lt"/>
                <a:ea typeface="+mj-ea"/>
                <a:cs typeface="+mj-cs"/>
              </a:rPr>
              <a:t>Co-founder</a:t>
            </a:r>
          </a:p>
          <a:p>
            <a:r>
              <a:rPr lang="en-GB" sz="2400">
                <a:latin typeface="+mj-lt"/>
                <a:ea typeface="+mj-ea"/>
                <a:cs typeface="+mj-cs"/>
              </a:rPr>
              <a:t>Darwin Innovation Group</a:t>
            </a:r>
          </a:p>
        </p:txBody>
      </p:sp>
      <p:pic>
        <p:nvPicPr>
          <p:cNvPr id="40" name="Picture Placeholder 39" descr="A person smiling at the camera&#10;&#10;Description automatically generated with low confidence">
            <a:extLst>
              <a:ext uri="{FF2B5EF4-FFF2-40B4-BE49-F238E27FC236}">
                <a16:creationId xmlns:a16="http://schemas.microsoft.com/office/drawing/2014/main" id="{2A5B9924-1086-4941-2EDB-E9BC3E85D237}"/>
              </a:ext>
            </a:extLst>
          </p:cNvPr>
          <p:cNvPicPr>
            <a:picLocks noGrp="1" noChangeAspect="1"/>
          </p:cNvPicPr>
          <p:nvPr>
            <p:ph type="pic" sz="quarter" idx="10"/>
          </p:nvPr>
        </p:nvPicPr>
        <p:blipFill>
          <a:blip r:embed="rId3"/>
          <a:srcRect t="11626" b="11626"/>
          <a:stretch>
            <a:fillRect/>
          </a:stretch>
        </p:blipFill>
        <p:spPr/>
      </p:pic>
    </p:spTree>
    <p:extLst>
      <p:ext uri="{BB962C8B-B14F-4D97-AF65-F5344CB8AC3E}">
        <p14:creationId xmlns:p14="http://schemas.microsoft.com/office/powerpoint/2010/main" val="66367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33279" y="1292952"/>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Paolo </a:t>
            </a:r>
            <a:r>
              <a:rPr lang="en-GB" sz="1500" i="0" err="1">
                <a:latin typeface="Microsoft YaHei Light"/>
                <a:ea typeface="Microsoft YaHei Light"/>
                <a:cs typeface="Kigelia"/>
              </a:rPr>
              <a:t>Minciacchi</a:t>
            </a:r>
            <a:r>
              <a:rPr lang="en-GB" sz="1500" i="0">
                <a:latin typeface="Microsoft YaHei Light"/>
                <a:ea typeface="Microsoft YaHei Light"/>
                <a:cs typeface="Kigelia"/>
              </a:rPr>
              <a:t> graduated in Electronic Engineering at La Sapienza University of Rome. He has served as the chief executive officer of e-GEOS since 2020.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In 1990 </a:t>
            </a:r>
            <a:r>
              <a:rPr lang="en-GB" sz="1500" i="0" err="1">
                <a:latin typeface="Microsoft YaHei Light"/>
                <a:ea typeface="Microsoft YaHei Light"/>
                <a:cs typeface="Kigelia"/>
              </a:rPr>
              <a:t>Minciacchi</a:t>
            </a:r>
            <a:r>
              <a:rPr lang="en-GB" sz="1500" i="0">
                <a:latin typeface="Microsoft YaHei Light"/>
                <a:ea typeface="Microsoft YaHei Light"/>
                <a:cs typeface="Kigelia"/>
              </a:rPr>
              <a:t> joined Telespazio, holding many positions in the management of several satellite missions, including ITALSAT, SAX, SICRAL and EUTELSAT.</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In 2007 he was appointed Executive for the Telespazio board and head of Programs &amp; Application Solutions and Systems. Later, in 2009, </a:t>
            </a:r>
            <a:r>
              <a:rPr lang="en-GB" sz="1500" i="0" err="1">
                <a:latin typeface="Microsoft YaHei Light"/>
                <a:ea typeface="Microsoft YaHei Light"/>
                <a:cs typeface="Kigelia"/>
              </a:rPr>
              <a:t>Minciacchi</a:t>
            </a:r>
            <a:r>
              <a:rPr lang="en-GB" sz="1500" i="0">
                <a:latin typeface="Microsoft YaHei Light"/>
                <a:ea typeface="Microsoft YaHei Light"/>
                <a:cs typeface="Kigelia"/>
              </a:rPr>
              <a:t> became head of Operational Planning, Industrial Management and Value Added Production at e-GEOS, an ASI (20%) / Telespazio (80%) company.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In 2011, he joined </a:t>
            </a:r>
            <a:r>
              <a:rPr lang="en-GB" sz="1500" i="0" err="1">
                <a:latin typeface="Microsoft YaHei Light"/>
                <a:ea typeface="Microsoft YaHei Light"/>
                <a:cs typeface="Kigelia"/>
              </a:rPr>
              <a:t>Spaceopal</a:t>
            </a:r>
            <a:r>
              <a:rPr lang="en-GB" sz="1500" i="0">
                <a:latin typeface="Microsoft YaHei Light"/>
                <a:ea typeface="Microsoft YaHei Light"/>
                <a:cs typeface="Kigelia"/>
              </a:rPr>
              <a:t> (a joint venture by DLR Gesellschaft für </a:t>
            </a:r>
            <a:r>
              <a:rPr lang="en-GB" sz="1500" i="0" err="1">
                <a:latin typeface="Microsoft YaHei Light"/>
                <a:ea typeface="Microsoft YaHei Light"/>
                <a:cs typeface="Kigelia"/>
              </a:rPr>
              <a:t>Raumfahrtanwendungen</a:t>
            </a:r>
            <a:r>
              <a:rPr lang="en-GB" sz="1500" i="0">
                <a:latin typeface="Microsoft YaHei Light"/>
                <a:ea typeface="Microsoft YaHei Light"/>
                <a:cs typeface="Kigelia"/>
              </a:rPr>
              <a:t> (</a:t>
            </a:r>
            <a:r>
              <a:rPr lang="en-GB" sz="1500" i="0" err="1">
                <a:latin typeface="Microsoft YaHei Light"/>
                <a:ea typeface="Microsoft YaHei Light"/>
                <a:cs typeface="Kigelia"/>
              </a:rPr>
              <a:t>GfR</a:t>
            </a:r>
            <a:r>
              <a:rPr lang="en-GB" sz="1500" i="0">
                <a:latin typeface="Microsoft YaHei Light"/>
                <a:ea typeface="Microsoft YaHei Light"/>
                <a:cs typeface="Kigelia"/>
              </a:rPr>
              <a:t>) </a:t>
            </a:r>
            <a:r>
              <a:rPr lang="en-GB" sz="1500" i="0" err="1">
                <a:latin typeface="Microsoft YaHei Light"/>
                <a:ea typeface="Microsoft YaHei Light"/>
                <a:cs typeface="Kigelia"/>
              </a:rPr>
              <a:t>mbH</a:t>
            </a:r>
            <a:r>
              <a:rPr lang="en-GB" sz="1500" i="0">
                <a:latin typeface="Microsoft YaHei Light"/>
                <a:ea typeface="Microsoft YaHei Light"/>
                <a:cs typeface="Kigelia"/>
              </a:rPr>
              <a:t> and Telespazio) as technical director and member of the Executive Committee and in 2018 he took the role of </a:t>
            </a:r>
            <a:r>
              <a:rPr lang="en-GB" sz="1500" i="0" err="1">
                <a:latin typeface="Microsoft YaHei Light"/>
                <a:ea typeface="Microsoft YaHei Light"/>
                <a:cs typeface="Kigelia"/>
              </a:rPr>
              <a:t>Spaceopal's</a:t>
            </a:r>
            <a:r>
              <a:rPr lang="en-GB" sz="1500" i="0">
                <a:latin typeface="Microsoft YaHei Light"/>
                <a:ea typeface="Microsoft YaHei Light"/>
                <a:cs typeface="Kigelia"/>
              </a:rPr>
              <a:t> chief executing officer.</a:t>
            </a:r>
            <a:endParaRPr lang="en-US">
              <a:cs typeface="Kigelia"/>
            </a:endParaRPr>
          </a:p>
          <a:p>
            <a:pPr>
              <a:lnSpc>
                <a:spcPct val="100000"/>
              </a:lnSpc>
            </a:pPr>
            <a:endParaRPr lang="en-GB" sz="1500" i="0">
              <a:latin typeface="Microsoft YaHei Light" panose="020B0502040204020203" pitchFamily="34" charset="-122"/>
              <a:ea typeface="Microsoft YaHei Light" panose="020B0502040204020203" pitchFamily="34" charset="-122"/>
              <a:cs typeface="Kigelia" panose="020B0502040204020203" pitchFamily="34" charset="0"/>
            </a:endParaRPr>
          </a:p>
        </p:txBody>
      </p:sp>
      <p:sp>
        <p:nvSpPr>
          <p:cNvPr id="7" name="Subtitle 2">
            <a:extLst>
              <a:ext uri="{FF2B5EF4-FFF2-40B4-BE49-F238E27FC236}">
                <a16:creationId xmlns:a16="http://schemas.microsoft.com/office/drawing/2014/main" id="{2A5F6480-7A7F-E2D1-F9F4-DED552E4FF39}"/>
              </a:ext>
            </a:extLst>
          </p:cNvPr>
          <p:cNvSpPr>
            <a:spLocks noGrp="1"/>
          </p:cNvSpPr>
          <p:nvPr>
            <p:ph type="subTitle" idx="1"/>
          </p:nvPr>
        </p:nvSpPr>
        <p:spPr>
          <a:xfrm>
            <a:off x="314325" y="3880237"/>
            <a:ext cx="4987147" cy="1862029"/>
          </a:xfrm>
        </p:spPr>
        <p:txBody>
          <a:bodyPr vert="horz" lIns="91440" tIns="45720" rIns="91440" bIns="45720" rtlCol="0" anchor="b">
            <a:noAutofit/>
          </a:bodyPr>
          <a:lstStyle/>
          <a:p>
            <a:r>
              <a:rPr lang="en-GB" sz="2800">
                <a:latin typeface="Century Schoolbook"/>
                <a:ea typeface="+mj-ea"/>
                <a:cs typeface="Calibri"/>
              </a:rPr>
              <a:t>Paolo </a:t>
            </a:r>
            <a:r>
              <a:rPr lang="en-GB" sz="2800" err="1">
                <a:latin typeface="Century Schoolbook"/>
                <a:ea typeface="+mj-ea"/>
                <a:cs typeface="Calibri"/>
              </a:rPr>
              <a:t>Minciacchi</a:t>
            </a:r>
            <a:endParaRPr lang="en-US" err="1">
              <a:ea typeface="+mj-ea"/>
              <a:cs typeface="+mj-cs"/>
            </a:endParaRPr>
          </a:p>
          <a:p>
            <a:endParaRPr lang="en-GB" sz="2800">
              <a:latin typeface="+mj-lt"/>
              <a:ea typeface="+mj-ea"/>
              <a:cs typeface="+mj-cs"/>
            </a:endParaRPr>
          </a:p>
          <a:p>
            <a:r>
              <a:rPr lang="en-GB" sz="2400">
                <a:latin typeface="Century Schoolbook"/>
                <a:ea typeface="+mj-ea"/>
                <a:cs typeface="Calibri"/>
              </a:rPr>
              <a:t>Chief Executive Officer</a:t>
            </a:r>
            <a:endParaRPr lang="en-GB">
              <a:latin typeface="Corbel" panose="020B0503020204020204"/>
              <a:ea typeface="+mj-ea"/>
              <a:cs typeface="Calibri"/>
            </a:endParaRPr>
          </a:p>
          <a:p>
            <a:r>
              <a:rPr lang="en-GB" sz="2400">
                <a:latin typeface="Century Schoolbook"/>
                <a:ea typeface="+mj-ea"/>
                <a:cs typeface="Calibri"/>
              </a:rPr>
              <a:t>e-GEOS </a:t>
            </a:r>
            <a:endParaRPr lang="en-GB">
              <a:ea typeface="+mj-ea"/>
              <a:cs typeface="+mj-cs"/>
            </a:endParaRPr>
          </a:p>
        </p:txBody>
      </p:sp>
      <p:pic>
        <p:nvPicPr>
          <p:cNvPr id="5" name="Picture 5">
            <a:extLst>
              <a:ext uri="{FF2B5EF4-FFF2-40B4-BE49-F238E27FC236}">
                <a16:creationId xmlns:a16="http://schemas.microsoft.com/office/drawing/2014/main" id="{3403D398-2D64-5031-D96A-C8E1618EDE67}"/>
              </a:ext>
            </a:extLst>
          </p:cNvPr>
          <p:cNvPicPr>
            <a:picLocks noGrp="1" noChangeAspect="1"/>
          </p:cNvPicPr>
          <p:nvPr>
            <p:ph type="pic" sz="quarter" idx="10"/>
          </p:nvPr>
        </p:nvPicPr>
        <p:blipFill>
          <a:blip r:embed="rId3"/>
          <a:srcRect t="6267" b="6267"/>
          <a:stretch/>
        </p:blipFill>
        <p:spPr/>
      </p:pic>
    </p:spTree>
    <p:extLst>
      <p:ext uri="{BB962C8B-B14F-4D97-AF65-F5344CB8AC3E}">
        <p14:creationId xmlns:p14="http://schemas.microsoft.com/office/powerpoint/2010/main" val="503942637"/>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9485_TF45175639_Win32" id="{DA3BC7EA-B985-431E-917E-E4426AC6D1A1}" vid="{18535A56-0AAF-4A35-94B1-169306243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cd08bd-1e1e-469a-8ac4-c187034b961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57143302898F41934C8E4E7519B7B1" ma:contentTypeVersion="11" ma:contentTypeDescription="Create a new document." ma:contentTypeScope="" ma:versionID="2f5e31b07a67fff51d5c8d76fb793c9e">
  <xsd:schema xmlns:xsd="http://www.w3.org/2001/XMLSchema" xmlns:xs="http://www.w3.org/2001/XMLSchema" xmlns:p="http://schemas.microsoft.com/office/2006/metadata/properties" xmlns:ns2="4ccd08bd-1e1e-469a-8ac4-c187034b961f" xmlns:ns3="97f49b3d-ba18-453c-85bc-b516f4096980" targetNamespace="http://schemas.microsoft.com/office/2006/metadata/properties" ma:root="true" ma:fieldsID="86418e00959e4a7b0e2e6f1c48da189a" ns2:_="" ns3:_="">
    <xsd:import namespace="4ccd08bd-1e1e-469a-8ac4-c187034b961f"/>
    <xsd:import namespace="97f49b3d-ba18-453c-85bc-b516f409698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d08bd-1e1e-469a-8ac4-c187034b9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f49b3d-ba18-453c-85bc-b516f409698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074CC8-2AE0-4869-A865-E4CD1468A090}">
  <ds:schemaRefs>
    <ds:schemaRef ds:uri="4ccd08bd-1e1e-469a-8ac4-c187034b961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3533FA2-6A5D-4046-84B8-AE67EFCF4B2F}">
  <ds:schemaRefs>
    <ds:schemaRef ds:uri="http://schemas.microsoft.com/sharepoint/v3/contenttype/forms"/>
  </ds:schemaRefs>
</ds:datastoreItem>
</file>

<file path=customXml/itemProps3.xml><?xml version="1.0" encoding="utf-8"?>
<ds:datastoreItem xmlns:ds="http://schemas.openxmlformats.org/officeDocument/2006/customXml" ds:itemID="{B4F6F20C-9399-48FD-8527-0E9356C040F2}">
  <ds:schemaRefs>
    <ds:schemaRef ds:uri="4ccd08bd-1e1e-469a-8ac4-c187034b961f"/>
    <ds:schemaRef ds:uri="97f49b3d-ba18-453c-85bc-b516f40969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
  <TotalTime>0</TotalTime>
  <Words>857</Words>
  <Application>Microsoft Macintosh PowerPoint</Application>
  <PresentationFormat>Widescreen</PresentationFormat>
  <Paragraphs>37</Paragraphs>
  <Slides>6</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vt:i4>
      </vt:variant>
    </vt:vector>
  </HeadingPairs>
  <TitlesOfParts>
    <vt:vector size="12" baseType="lpstr">
      <vt:lpstr>Microsoft YaHei Light</vt:lpstr>
      <vt:lpstr>Arial</vt:lpstr>
      <vt:lpstr>Calibri</vt:lpstr>
      <vt:lpstr>Century Schoolbook</vt:lpstr>
      <vt:lpstr>Corbel</vt:lpstr>
      <vt:lpstr>Headlines</vt:lpstr>
      <vt:lpstr>Presentazione standard di PowerPoint</vt:lpstr>
      <vt:lpstr>Barry French was appointed as Inmarsat’s Chief Marketing &amp; Communications Officer in April 2021. An award-winning, multi-industry leader in communications, marketing and corporate affairs, he joins Inmarsat from Nokia, where he was chief marketing officer from 2014 to 2020. During his time at the company, French was responsible for fundamentally repositioning Nokia Siemens Networks as a mobile networks specialist, rebuilding the Nokia brand, amplifying its value by more than four times and strengthening financial communications.   French pioneered an award-winning sustainability programme and was a key member of the executive leadership team that drove the Alcatel-Lucent acquisition.  French started his career in the world of political consulting in the United States and has worked at companies including the Sawyer/Miller Group, Dell, Raytheon, United Airlines and Nokia. A Political Science graduate, he holds a Master's in international affairs from Columbia University’s School of International and Public Affairs in New York.   </vt:lpstr>
      <vt:lpstr>Sebastien Moranta coordinates the development of the Accelerators at ESA, a new concept of cooperation and action to boost the use of space to address urgent global challenges.   Prior to joining ESA, he was the manager of the European Space Policy Institute, an independent think-tank specialised in space-related affairs. Moranta was also a senior associate at PricewaterhouseCoopers Advisory where he managed space-related studies for the European Commission, ESA, GSA and other space sector stakeholders.   Moranta was also a former analyst at Eurospace, the association of the European space industry, where he worked on a variety of space-related topics including strategy and policy, programme management, R&amp;D&amp;I, standardisation, security, business and economics across different space domains.   Moranta has an aerospace engineer degree from the Institut Polytechnique des Sciences Avancées (IPSA) in Paris.</vt:lpstr>
      <vt:lpstr>Alessio Leone is CAMO Postholder of ITA Airways, the new Italian Airline that started operations in October 2021. He has the responsibility of ensuring the technical efficiency and airworthiness status of the fleet - which since the beginning of operations, in a short time, grew up with entry into the service of new technology aircraft, Airbus A350, A220, A330neo and A320neo.   After his University degree in aeronautical engineering at University “La Sapienza” of Rome, he moved to Sardinia where he started working in the Technical Office of a small turboprop aircraft operator. He then moved to Airline AirOne, where he worked in the Quality &amp; Safety department, becoming Quality &amp; Safety Director until his Alitalia experience in the Engineering &amp; Maintenance department as Vice President Technical Services until July 2021, where he participated in the startup of ITA Airways.</vt:lpstr>
      <vt:lpstr>Daniela Petrovic is the co-founder of Darwin Innovation Group, a highly successful R&amp;D company focussed on implementation of ubiquitous communication solutions to connected autonomous vehicles (CAVs).   Petrovic believes in an important triangle, government-industry-academia, in shaping the future of innovation. Her academic research is focused on creation of frameworks for making successful innovation ecosystems and highlighting their importance for enhancing the cycle of industry-academia- industry knowledge exchange.   Petrovic’s background is in engineering and business management and her career spans over 20 years of working in executive management roles across Europe and Asia to set and execute planned and emergent strategies in the spaces of innovation and new technologies. Equally enthusiastic to create strategy for new products in the marketplace and creating new markets for the products, Daniela’s vision is for Darwin to be an enabler of CAVs becoming mainstream eco-friendly transport options. </vt:lpstr>
      <vt:lpstr>Paolo Minciacchi graduated in Electronic Engineering at La Sapienza University of Rome. He has served as the chief executive officer of e-GEOS since 2020.   In 1990 Minciacchi joined Telespazio, holding many positions in the management of several satellite missions, including ITALSAT, SAX, SICRAL and EUTELSAT.  In 2007 he was appointed Executive for the Telespazio board and head of Programs &amp; Application Solutions and Systems. Later, in 2009, Minciacchi became head of Operational Planning, Industrial Management and Value Added Production at e-GEOS, an ASI (20%) / Telespazio (80%) company.   In 2011, he joined Spaceopal (a joint venture by DLR Gesellschaft für Raumfahrtanwendungen (GfR) mbH and Telespazio) as technical director and member of the Executive Committee and in 2018 he took the role of Spaceopal's chief executing officer. </vt:lpstr>
    </vt:vector>
  </TitlesOfParts>
  <Company>ESA European Space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Massimiliano is responsible for the entire end-to-end system technology ecosystem at OneWeb including launch systems, R&amp;D, design, manufacture and delivery of OneWeb’s satellite ground network and user terminals. He oversees the entire spectrum engineering division and is also planning the next generation of system infrastructure, aspiring to achieve outstanding technical solutions and innovation for OneWeb’s Gen2 space-based connectivity network.   OneWeb is the global connectivity platform powered from space, headquartered in London, enabling connectivity for governments, businesses, and communities. Owned by global consortium of shareholders including: Bharti Global, the UK Government, Eutelsat, Softbank, Hughes and Hanwha, OneWeb is implementing a constellation of low Earth orbit satellites with a network of global gateway stations and a range of user terminals to provide an affordable, fast, high-bandwidth and low-latency communications service that is connected to the IoT future and is a pathway to 5G.</dc:title>
  <dc:creator>Elly Panagopoulou</dc:creator>
  <cp:lastModifiedBy>Marco Manca (ReMedia)</cp:lastModifiedBy>
  <cp:revision>26</cp:revision>
  <dcterms:created xsi:type="dcterms:W3CDTF">2023-05-23T08:36:09Z</dcterms:created>
  <dcterms:modified xsi:type="dcterms:W3CDTF">2023-06-14T09:27:19Z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0x0101003757143302898F41934C8E4E7519B7B1</vt:lpwstr>
  </property>
  <property fmtid="{D5CDD505-2E9C-101B-9397-08002B2CF9AE}" pid="3" name="MediaServiceImageTags">
    <vt:lpwstr/>
  </property>
</Properties>
</file>